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74" r:id="rId6"/>
    <p:sldId id="452" r:id="rId7"/>
    <p:sldId id="302" r:id="rId8"/>
    <p:sldId id="387" r:id="rId9"/>
    <p:sldId id="438" r:id="rId10"/>
    <p:sldId id="400" r:id="rId11"/>
    <p:sldId id="425" r:id="rId12"/>
    <p:sldId id="421" r:id="rId13"/>
    <p:sldId id="426" r:id="rId14"/>
    <p:sldId id="428" r:id="rId15"/>
    <p:sldId id="427" r:id="rId16"/>
    <p:sldId id="429" r:id="rId17"/>
    <p:sldId id="430" r:id="rId18"/>
    <p:sldId id="434" r:id="rId19"/>
    <p:sldId id="431" r:id="rId20"/>
    <p:sldId id="439" r:id="rId21"/>
    <p:sldId id="432" r:id="rId22"/>
    <p:sldId id="433" r:id="rId23"/>
    <p:sldId id="435" r:id="rId24"/>
    <p:sldId id="450" r:id="rId25"/>
    <p:sldId id="451" r:id="rId26"/>
    <p:sldId id="441" r:id="rId27"/>
    <p:sldId id="440" r:id="rId28"/>
    <p:sldId id="445" r:id="rId29"/>
    <p:sldId id="442" r:id="rId30"/>
    <p:sldId id="443" r:id="rId31"/>
    <p:sldId id="444" r:id="rId32"/>
    <p:sldId id="453" r:id="rId33"/>
    <p:sldId id="454" r:id="rId34"/>
    <p:sldId id="383"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BCA25-78EC-4257-957C-A4C37C3CE3C5}" v="16" dt="2023-09-27T18:07:17.5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1" autoAdjust="0"/>
    <p:restoredTop sz="94660"/>
  </p:normalViewPr>
  <p:slideViewPr>
    <p:cSldViewPr snapToGrid="0">
      <p:cViewPr varScale="1">
        <p:scale>
          <a:sx n="108" d="100"/>
          <a:sy n="108" d="100"/>
        </p:scale>
        <p:origin x="78" y="10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89CBCA25-78EC-4257-957C-A4C37C3CE3C5}"/>
    <pc:docChg chg="undo redo custSel addSld delSld modSld">
      <pc:chgData name="Gé Verbeek" userId="20d2065d-8055-4a68-a463-00777506795f" providerId="ADAL" clId="{89CBCA25-78EC-4257-957C-A4C37C3CE3C5}" dt="2023-09-27T18:08:52.956" v="153" actId="27636"/>
      <pc:docMkLst>
        <pc:docMk/>
      </pc:docMkLst>
      <pc:sldChg chg="del">
        <pc:chgData name="Gé Verbeek" userId="20d2065d-8055-4a68-a463-00777506795f" providerId="ADAL" clId="{89CBCA25-78EC-4257-957C-A4C37C3CE3C5}" dt="2023-09-27T17:54:40.752" v="0" actId="47"/>
        <pc:sldMkLst>
          <pc:docMk/>
          <pc:sldMk cId="2787054265" sldId="448"/>
        </pc:sldMkLst>
      </pc:sldChg>
      <pc:sldChg chg="del">
        <pc:chgData name="Gé Verbeek" userId="20d2065d-8055-4a68-a463-00777506795f" providerId="ADAL" clId="{89CBCA25-78EC-4257-957C-A4C37C3CE3C5}" dt="2023-09-27T17:54:41.734" v="1" actId="47"/>
        <pc:sldMkLst>
          <pc:docMk/>
          <pc:sldMk cId="2812921401" sldId="449"/>
        </pc:sldMkLst>
      </pc:sldChg>
      <pc:sldChg chg="addSp delSp modSp new mod">
        <pc:chgData name="Gé Verbeek" userId="20d2065d-8055-4a68-a463-00777506795f" providerId="ADAL" clId="{89CBCA25-78EC-4257-957C-A4C37C3CE3C5}" dt="2023-09-27T18:08:52.956" v="153" actId="27636"/>
        <pc:sldMkLst>
          <pc:docMk/>
          <pc:sldMk cId="1146660964" sldId="453"/>
        </pc:sldMkLst>
        <pc:spChg chg="mod">
          <ac:chgData name="Gé Verbeek" userId="20d2065d-8055-4a68-a463-00777506795f" providerId="ADAL" clId="{89CBCA25-78EC-4257-957C-A4C37C3CE3C5}" dt="2023-09-27T18:08:52.956" v="153" actId="27636"/>
          <ac:spMkLst>
            <pc:docMk/>
            <pc:sldMk cId="1146660964" sldId="453"/>
            <ac:spMk id="2" creationId="{82D2CD62-FBDA-0806-31F5-FF0590F64BEB}"/>
          </ac:spMkLst>
        </pc:spChg>
        <pc:spChg chg="del mod">
          <ac:chgData name="Gé Verbeek" userId="20d2065d-8055-4a68-a463-00777506795f" providerId="ADAL" clId="{89CBCA25-78EC-4257-957C-A4C37C3CE3C5}" dt="2023-09-27T17:57:36.929" v="10"/>
          <ac:spMkLst>
            <pc:docMk/>
            <pc:sldMk cId="1146660964" sldId="453"/>
            <ac:spMk id="3" creationId="{40A5D49E-DD83-C38B-9C1D-C6510ED83BB5}"/>
          </ac:spMkLst>
        </pc:spChg>
        <pc:spChg chg="add mod">
          <ac:chgData name="Gé Verbeek" userId="20d2065d-8055-4a68-a463-00777506795f" providerId="ADAL" clId="{89CBCA25-78EC-4257-957C-A4C37C3CE3C5}" dt="2023-09-27T18:08:17.025" v="116" actId="5793"/>
          <ac:spMkLst>
            <pc:docMk/>
            <pc:sldMk cId="1146660964" sldId="453"/>
            <ac:spMk id="4" creationId="{AB2A40DA-882B-6DA3-92F6-A9642252EFA3}"/>
          </ac:spMkLst>
        </pc:spChg>
        <pc:spChg chg="add del">
          <ac:chgData name="Gé Verbeek" userId="20d2065d-8055-4a68-a463-00777506795f" providerId="ADAL" clId="{89CBCA25-78EC-4257-957C-A4C37C3CE3C5}" dt="2023-09-27T18:04:32.589" v="64"/>
          <ac:spMkLst>
            <pc:docMk/>
            <pc:sldMk cId="1146660964" sldId="453"/>
            <ac:spMk id="5" creationId="{2BA765AB-21C7-EBB6-87BE-A57FB957BC2E}"/>
          </ac:spMkLst>
        </pc:spChg>
        <pc:spChg chg="add del">
          <ac:chgData name="Gé Verbeek" userId="20d2065d-8055-4a68-a463-00777506795f" providerId="ADAL" clId="{89CBCA25-78EC-4257-957C-A4C37C3CE3C5}" dt="2023-09-27T18:04:39.363" v="66"/>
          <ac:spMkLst>
            <pc:docMk/>
            <pc:sldMk cId="1146660964" sldId="453"/>
            <ac:spMk id="6" creationId="{DC97534C-F1EB-0212-4772-B74155E9BCA9}"/>
          </ac:spMkLst>
        </pc:spChg>
      </pc:sldChg>
      <pc:sldChg chg="add">
        <pc:chgData name="Gé Verbeek" userId="20d2065d-8055-4a68-a463-00777506795f" providerId="ADAL" clId="{89CBCA25-78EC-4257-957C-A4C37C3CE3C5}" dt="2023-09-27T18:03:40.600" v="55" actId="2890"/>
        <pc:sldMkLst>
          <pc:docMk/>
          <pc:sldMk cId="867154738" sldId="4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27-9-2023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27-9-2023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248625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335649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339498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33391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409417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128986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2887266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5032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156754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339498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4</a:t>
            </a:fld>
            <a:endParaRPr lang="nl-NL"/>
          </a:p>
        </p:txBody>
      </p:sp>
    </p:spTree>
    <p:extLst>
      <p:ext uri="{BB962C8B-B14F-4D97-AF65-F5344CB8AC3E}">
        <p14:creationId xmlns:p14="http://schemas.microsoft.com/office/powerpoint/2010/main" val="3234058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24524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207342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4526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348206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4064400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202799" cy="4738260"/>
          </a:xfrm>
        </p:spPr>
        <p:txBody>
          <a:bodyPr>
            <a:normAutofit/>
          </a:bodyPr>
          <a:lstStyle/>
          <a:p>
            <a:pPr indent="0">
              <a:buNone/>
              <a:defRPr/>
            </a:pPr>
            <a:r>
              <a:rPr lang="nl-NL" dirty="0"/>
              <a:t>Tijdens de lichtreactie gebeurt er in eenvoudig Nederlands het volgende:</a:t>
            </a:r>
          </a:p>
          <a:p>
            <a:pPr indent="0">
              <a:buNone/>
              <a:defRPr/>
            </a:pPr>
            <a:endParaRPr lang="nl-NL" dirty="0"/>
          </a:p>
          <a:p>
            <a:pPr marL="342900" indent="-342900">
              <a:defRPr/>
            </a:pPr>
            <a:r>
              <a:rPr lang="nl-NL" dirty="0"/>
              <a:t>Licht is de energie bron.</a:t>
            </a:r>
          </a:p>
          <a:p>
            <a:pPr marL="342900" indent="-342900">
              <a:defRPr/>
            </a:pPr>
            <a:r>
              <a:rPr lang="nl-NL" dirty="0"/>
              <a:t>Lichtenergie wordt gebruikt om water (H2O) te splitsen in zuurstof (O) en waterstof atomen (H)</a:t>
            </a:r>
          </a:p>
          <a:p>
            <a:pPr marL="342900" indent="-342900">
              <a:defRPr/>
            </a:pPr>
            <a:r>
              <a:rPr lang="nl-NL" dirty="0"/>
              <a:t>Zuurstof (O2) verlaat de plant</a:t>
            </a:r>
          </a:p>
          <a:p>
            <a:pPr marL="342900" indent="-342900">
              <a:defRPr/>
            </a:pPr>
            <a:r>
              <a:rPr lang="nl-NL" dirty="0"/>
              <a:t>De waterstof atomen (H) worden bij de donkerreactie gebruikt</a:t>
            </a:r>
          </a:p>
          <a:p>
            <a:pPr marL="342900" indent="-342900">
              <a:defRPr/>
            </a:pPr>
            <a:r>
              <a:rPr lang="nl-NL" dirty="0"/>
              <a:t>Lichtenergie wordt opgeslagen in het ATP molecuul </a:t>
            </a:r>
          </a:p>
        </p:txBody>
      </p:sp>
    </p:spTree>
    <p:extLst>
      <p:ext uri="{BB962C8B-B14F-4D97-AF65-F5344CB8AC3E}">
        <p14:creationId xmlns:p14="http://schemas.microsoft.com/office/powerpoint/2010/main" val="2073879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pic>
        <p:nvPicPr>
          <p:cNvPr id="2" name="Tijdelijke aanduiding voor inhoud 1">
            <a:extLst>
              <a:ext uri="{FF2B5EF4-FFF2-40B4-BE49-F238E27FC236}">
                <a16:creationId xmlns:a16="http://schemas.microsoft.com/office/drawing/2014/main" id="{09505DE8-A921-448C-B1F2-FD8E47CEE64B}"/>
              </a:ext>
            </a:extLst>
          </p:cNvPr>
          <p:cNvPicPr>
            <a:picLocks noGrp="1" noChangeAspect="1"/>
          </p:cNvPicPr>
          <p:nvPr>
            <p:ph idx="1"/>
          </p:nvPr>
        </p:nvPicPr>
        <p:blipFill>
          <a:blip r:embed="rId3"/>
          <a:stretch>
            <a:fillRect/>
          </a:stretch>
        </p:blipFill>
        <p:spPr>
          <a:xfrm>
            <a:off x="1079224" y="2105604"/>
            <a:ext cx="6960319" cy="4477804"/>
          </a:xfrm>
          <a:prstGeom prst="rect">
            <a:avLst/>
          </a:prstGeom>
        </p:spPr>
      </p:pic>
      <p:sp>
        <p:nvSpPr>
          <p:cNvPr id="3" name="Ovaal 2">
            <a:extLst>
              <a:ext uri="{FF2B5EF4-FFF2-40B4-BE49-F238E27FC236}">
                <a16:creationId xmlns:a16="http://schemas.microsoft.com/office/drawing/2014/main" id="{5F8416EF-3DBC-D4A8-AAA8-B5EE56F00976}"/>
              </a:ext>
            </a:extLst>
          </p:cNvPr>
          <p:cNvSpPr/>
          <p:nvPr/>
        </p:nvSpPr>
        <p:spPr>
          <a:xfrm>
            <a:off x="1899138" y="5055577"/>
            <a:ext cx="1090247" cy="439615"/>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522963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pic>
        <p:nvPicPr>
          <p:cNvPr id="2" name="Tijdelijke aanduiding voor inhoud 1">
            <a:extLst>
              <a:ext uri="{FF2B5EF4-FFF2-40B4-BE49-F238E27FC236}">
                <a16:creationId xmlns:a16="http://schemas.microsoft.com/office/drawing/2014/main" id="{61F05F15-0773-48A8-87A8-32C10B3DFDFA}"/>
              </a:ext>
            </a:extLst>
          </p:cNvPr>
          <p:cNvPicPr>
            <a:picLocks noGrp="1" noChangeAspect="1"/>
          </p:cNvPicPr>
          <p:nvPr>
            <p:ph idx="1"/>
          </p:nvPr>
        </p:nvPicPr>
        <p:blipFill>
          <a:blip r:embed="rId3"/>
          <a:stretch>
            <a:fillRect/>
          </a:stretch>
        </p:blipFill>
        <p:spPr>
          <a:xfrm>
            <a:off x="1079224" y="1952177"/>
            <a:ext cx="7443674" cy="4644342"/>
          </a:xfrm>
          <a:prstGeom prst="rect">
            <a:avLst/>
          </a:prstGeom>
        </p:spPr>
      </p:pic>
      <p:sp>
        <p:nvSpPr>
          <p:cNvPr id="3" name="Ovaal 2">
            <a:extLst>
              <a:ext uri="{FF2B5EF4-FFF2-40B4-BE49-F238E27FC236}">
                <a16:creationId xmlns:a16="http://schemas.microsoft.com/office/drawing/2014/main" id="{0C788828-9A33-0421-7940-DC80E6710A5F}"/>
              </a:ext>
            </a:extLst>
          </p:cNvPr>
          <p:cNvSpPr/>
          <p:nvPr/>
        </p:nvSpPr>
        <p:spPr>
          <a:xfrm>
            <a:off x="2136531" y="4800600"/>
            <a:ext cx="1125415" cy="422031"/>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017472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(zon) energie brengt het bladgroen op een hoger energie niveau door afsplitsing van elektronen.</a:t>
            </a:r>
          </a:p>
          <a:p>
            <a:pPr indent="0">
              <a:buNone/>
              <a:defRPr/>
            </a:pPr>
            <a:endParaRPr lang="nl-NL" dirty="0"/>
          </a:p>
          <a:p>
            <a:pPr indent="0">
              <a:buNone/>
              <a:defRPr/>
            </a:pPr>
            <a:r>
              <a:rPr lang="nl-NL" dirty="0"/>
              <a:t>Dit hoger energie niveau is een instabiele toestand, die maar één miljardste seconde blijft bestaan</a:t>
            </a:r>
          </a:p>
          <a:p>
            <a:pPr indent="0">
              <a:buNone/>
              <a:defRPr/>
            </a:pPr>
            <a:endParaRPr lang="nl-NL" dirty="0"/>
          </a:p>
          <a:p>
            <a:pPr indent="0">
              <a:buNone/>
              <a:defRPr/>
            </a:pPr>
            <a:r>
              <a:rPr lang="nl-NL" dirty="0"/>
              <a:t>Vervolgens zijn er 3 mogelijkheden:</a:t>
            </a:r>
          </a:p>
        </p:txBody>
      </p:sp>
    </p:spTree>
    <p:extLst>
      <p:ext uri="{BB962C8B-B14F-4D97-AF65-F5344CB8AC3E}">
        <p14:creationId xmlns:p14="http://schemas.microsoft.com/office/powerpoint/2010/main" val="2419722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11215"/>
            <a:ext cx="7581697" cy="5337921"/>
          </a:xfrm>
        </p:spPr>
        <p:txBody>
          <a:bodyPr>
            <a:normAutofit/>
          </a:bodyPr>
          <a:lstStyle/>
          <a:p>
            <a:pPr indent="0">
              <a:buNone/>
              <a:defRPr/>
            </a:pPr>
            <a:r>
              <a:rPr lang="nl-NL" dirty="0"/>
              <a:t>Vervolgens zijn er 3 mogelijkheden:</a:t>
            </a:r>
          </a:p>
          <a:p>
            <a:pPr indent="0">
              <a:buNone/>
              <a:defRPr/>
            </a:pPr>
            <a:endParaRPr lang="nl-NL" dirty="0"/>
          </a:p>
          <a:p>
            <a:pPr marL="457200" indent="-457200">
              <a:buFont typeface="+mj-lt"/>
              <a:buAutoNum type="arabicPeriod"/>
              <a:defRPr/>
            </a:pPr>
            <a:r>
              <a:rPr lang="nl-NL" dirty="0"/>
              <a:t>De belangrijkste: het opgepepte elektron zet een hele reeks van reacties op gang waarin uiteindelijk de energiedragers ATP en NADPH ontstaan.</a:t>
            </a:r>
          </a:p>
          <a:p>
            <a:pPr marL="457200" indent="-457200">
              <a:buFont typeface="+mj-lt"/>
              <a:buAutoNum type="arabicPeriod"/>
              <a:defRPr/>
            </a:pPr>
            <a:endParaRPr lang="nl-NL" dirty="0"/>
          </a:p>
          <a:p>
            <a:pPr marL="457200" indent="-457200">
              <a:buFont typeface="+mj-lt"/>
              <a:buAutoNum type="arabicPeriod"/>
              <a:defRPr/>
            </a:pPr>
            <a:r>
              <a:rPr lang="nl-NL" dirty="0"/>
              <a:t>Het elektron vervalt meteen terug naar zijn oude energie niveau (zonder de chemische reacties). </a:t>
            </a:r>
            <a:br>
              <a:rPr lang="nl-NL" dirty="0"/>
            </a:br>
            <a:r>
              <a:rPr lang="nl-NL" dirty="0"/>
              <a:t>De energie wordt dan omgezet in temperatuursverhoging van het blad</a:t>
            </a:r>
          </a:p>
          <a:p>
            <a:pPr marL="457200" indent="-457200">
              <a:buFont typeface="+mj-lt"/>
              <a:buAutoNum type="arabicPeriod"/>
              <a:defRPr/>
            </a:pPr>
            <a:endParaRPr lang="nl-NL" dirty="0"/>
          </a:p>
          <a:p>
            <a:pPr marL="457200" indent="-457200">
              <a:buFont typeface="+mj-lt"/>
              <a:buAutoNum type="arabicPeriod"/>
              <a:defRPr/>
            </a:pPr>
            <a:r>
              <a:rPr lang="nl-NL" dirty="0"/>
              <a:t>Het elektron vervalt terug naar een tussenpositie, waarbij de energie als straling vrij komt.</a:t>
            </a:r>
          </a:p>
          <a:p>
            <a:pPr marL="457200" indent="-457200">
              <a:buFont typeface="+mj-lt"/>
              <a:buAutoNum type="arabicPeriod"/>
              <a:defRPr/>
            </a:pPr>
            <a:endParaRPr lang="nl-NL" dirty="0"/>
          </a:p>
        </p:txBody>
      </p:sp>
      <p:pic>
        <p:nvPicPr>
          <p:cNvPr id="2" name="Afbeelding 1">
            <a:extLst>
              <a:ext uri="{FF2B5EF4-FFF2-40B4-BE49-F238E27FC236}">
                <a16:creationId xmlns:a16="http://schemas.microsoft.com/office/drawing/2014/main" id="{E3C3467E-A3E0-4AA8-92A0-CE97D8E4FCD9}"/>
              </a:ext>
            </a:extLst>
          </p:cNvPr>
          <p:cNvPicPr>
            <a:picLocks noChangeAspect="1"/>
          </p:cNvPicPr>
          <p:nvPr/>
        </p:nvPicPr>
        <p:blipFill>
          <a:blip r:embed="rId3"/>
          <a:stretch>
            <a:fillRect/>
          </a:stretch>
        </p:blipFill>
        <p:spPr>
          <a:xfrm>
            <a:off x="8103770" y="4097759"/>
            <a:ext cx="4088230" cy="2551377"/>
          </a:xfrm>
          <a:prstGeom prst="rect">
            <a:avLst/>
          </a:prstGeom>
        </p:spPr>
      </p:pic>
      <p:sp>
        <p:nvSpPr>
          <p:cNvPr id="3" name="Ovaal 2">
            <a:extLst>
              <a:ext uri="{FF2B5EF4-FFF2-40B4-BE49-F238E27FC236}">
                <a16:creationId xmlns:a16="http://schemas.microsoft.com/office/drawing/2014/main" id="{AD128F91-1161-3137-C877-8D9DB6E8C55F}"/>
              </a:ext>
            </a:extLst>
          </p:cNvPr>
          <p:cNvSpPr/>
          <p:nvPr/>
        </p:nvSpPr>
        <p:spPr>
          <a:xfrm>
            <a:off x="8765931" y="5653454"/>
            <a:ext cx="562707" cy="246184"/>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3949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Donkerreactie (Calvincyclus)</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De naam donkerreactie is enigszins verwarrend, omdat de naam duidt op het feit dat de reactie geen licht nodig heeft en niet dat de reactie in het donker plaatsvindt. </a:t>
            </a:r>
          </a:p>
          <a:p>
            <a:pPr indent="0">
              <a:buNone/>
              <a:defRPr/>
            </a:pPr>
            <a:endParaRPr lang="nl-NL" dirty="0"/>
          </a:p>
          <a:p>
            <a:pPr indent="0">
              <a:buNone/>
              <a:defRPr/>
            </a:pPr>
            <a:r>
              <a:rPr lang="nl-NL" dirty="0"/>
              <a:t>Deze reacties worden daarom beter de lichtonafhankelijke reacties genoemd.</a:t>
            </a:r>
          </a:p>
          <a:p>
            <a:pPr indent="0">
              <a:buNone/>
              <a:defRPr/>
            </a:pPr>
            <a:endParaRPr lang="nl-NL" dirty="0"/>
          </a:p>
          <a:p>
            <a:pPr indent="0">
              <a:buNone/>
              <a:defRPr/>
            </a:pPr>
            <a:r>
              <a:rPr lang="nl-NL" dirty="0"/>
              <a:t>Ook wordt vaak de naam Calvincyclus gebruikt</a:t>
            </a:r>
          </a:p>
          <a:p>
            <a:pPr indent="0">
              <a:buNone/>
              <a:defRPr/>
            </a:pPr>
            <a:endParaRPr lang="nl-NL" dirty="0"/>
          </a:p>
        </p:txBody>
      </p:sp>
      <p:pic>
        <p:nvPicPr>
          <p:cNvPr id="2" name="Afbeelding 1">
            <a:extLst>
              <a:ext uri="{FF2B5EF4-FFF2-40B4-BE49-F238E27FC236}">
                <a16:creationId xmlns:a16="http://schemas.microsoft.com/office/drawing/2014/main" id="{2C29ECA6-CA3C-333E-9B0F-F16DFF714EBA}"/>
              </a:ext>
            </a:extLst>
          </p:cNvPr>
          <p:cNvPicPr>
            <a:picLocks noChangeAspect="1"/>
          </p:cNvPicPr>
          <p:nvPr/>
        </p:nvPicPr>
        <p:blipFill>
          <a:blip r:embed="rId3"/>
          <a:stretch>
            <a:fillRect/>
          </a:stretch>
        </p:blipFill>
        <p:spPr>
          <a:xfrm>
            <a:off x="8572866" y="5017477"/>
            <a:ext cx="3152775" cy="1447800"/>
          </a:xfrm>
          <a:prstGeom prst="rect">
            <a:avLst/>
          </a:prstGeom>
        </p:spPr>
      </p:pic>
    </p:spTree>
    <p:extLst>
      <p:ext uri="{BB962C8B-B14F-4D97-AF65-F5344CB8AC3E}">
        <p14:creationId xmlns:p14="http://schemas.microsoft.com/office/powerpoint/2010/main" val="18269124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Donkerreactie (Calvincyclus)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099282" cy="4738260"/>
          </a:xfrm>
        </p:spPr>
        <p:txBody>
          <a:bodyPr>
            <a:normAutofit/>
          </a:bodyPr>
          <a:lstStyle/>
          <a:p>
            <a:pPr marL="342900" indent="-342900">
              <a:defRPr/>
            </a:pPr>
            <a:r>
              <a:rPr lang="nl-NL" dirty="0"/>
              <a:t>De waterstof atomen (H) gaan met koolstofdioxide (CO2) een reactie aan</a:t>
            </a:r>
          </a:p>
          <a:p>
            <a:pPr marL="342900" indent="-342900">
              <a:defRPr/>
            </a:pPr>
            <a:endParaRPr lang="nl-NL" dirty="0"/>
          </a:p>
          <a:p>
            <a:pPr marL="342900" indent="-342900">
              <a:defRPr/>
            </a:pPr>
            <a:r>
              <a:rPr lang="nl-NL" dirty="0"/>
              <a:t>Voor deze reactie is energie nodig, die komt van het ATP. Dat ATP is gemaakt tijdens de lichtreactie</a:t>
            </a:r>
          </a:p>
          <a:p>
            <a:pPr marL="342900" indent="-342900">
              <a:defRPr/>
            </a:pPr>
            <a:endParaRPr lang="nl-NL" dirty="0"/>
          </a:p>
          <a:p>
            <a:pPr marL="342900" indent="-342900">
              <a:defRPr/>
            </a:pPr>
            <a:r>
              <a:rPr lang="nl-NL" dirty="0"/>
              <a:t>Waterstof (H) en koolstofdioxide (CO2) vormen suikers (CH2O) zoals glucose (CH2O)6 = C6H12O6</a:t>
            </a:r>
          </a:p>
          <a:p>
            <a:pPr marL="342900" indent="-342900">
              <a:defRPr/>
            </a:pPr>
            <a:endParaRPr lang="nl-NL" dirty="0"/>
          </a:p>
          <a:p>
            <a:pPr marL="342900" indent="-342900">
              <a:defRPr/>
            </a:pPr>
            <a:r>
              <a:rPr lang="nl-NL" dirty="0"/>
              <a:t>Glucose wordt gebruikt om andere, grotere moleculen te maken zoals zetmeel.</a:t>
            </a:r>
          </a:p>
          <a:p>
            <a:pPr indent="0">
              <a:buNone/>
              <a:defRPr/>
            </a:pPr>
            <a:endParaRPr lang="nl-NL" dirty="0"/>
          </a:p>
        </p:txBody>
      </p:sp>
      <p:pic>
        <p:nvPicPr>
          <p:cNvPr id="2" name="Afbeelding 1">
            <a:extLst>
              <a:ext uri="{FF2B5EF4-FFF2-40B4-BE49-F238E27FC236}">
                <a16:creationId xmlns:a16="http://schemas.microsoft.com/office/drawing/2014/main" id="{A97BC4DB-E775-4A13-B116-A28CD5DF62ED}"/>
              </a:ext>
            </a:extLst>
          </p:cNvPr>
          <p:cNvPicPr>
            <a:picLocks noChangeAspect="1"/>
          </p:cNvPicPr>
          <p:nvPr/>
        </p:nvPicPr>
        <p:blipFill>
          <a:blip r:embed="rId3"/>
          <a:stretch>
            <a:fillRect/>
          </a:stretch>
        </p:blipFill>
        <p:spPr>
          <a:xfrm>
            <a:off x="9256145" y="118150"/>
            <a:ext cx="2872596" cy="1792726"/>
          </a:xfrm>
          <a:prstGeom prst="rect">
            <a:avLst/>
          </a:prstGeom>
        </p:spPr>
      </p:pic>
      <p:pic>
        <p:nvPicPr>
          <p:cNvPr id="3" name="Afbeelding 2">
            <a:extLst>
              <a:ext uri="{FF2B5EF4-FFF2-40B4-BE49-F238E27FC236}">
                <a16:creationId xmlns:a16="http://schemas.microsoft.com/office/drawing/2014/main" id="{14D660F7-CEF5-4835-9635-61B9CBD2294B}"/>
              </a:ext>
            </a:extLst>
          </p:cNvPr>
          <p:cNvPicPr>
            <a:picLocks noChangeAspect="1"/>
          </p:cNvPicPr>
          <p:nvPr/>
        </p:nvPicPr>
        <p:blipFill>
          <a:blip r:embed="rId4"/>
          <a:stretch>
            <a:fillRect/>
          </a:stretch>
        </p:blipFill>
        <p:spPr>
          <a:xfrm>
            <a:off x="9178506" y="4947125"/>
            <a:ext cx="2872596" cy="1906287"/>
          </a:xfrm>
          <a:prstGeom prst="rect">
            <a:avLst/>
          </a:prstGeom>
        </p:spPr>
      </p:pic>
    </p:spTree>
    <p:extLst>
      <p:ext uri="{BB962C8B-B14F-4D97-AF65-F5344CB8AC3E}">
        <p14:creationId xmlns:p14="http://schemas.microsoft.com/office/powerpoint/2010/main" val="16862707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pic>
        <p:nvPicPr>
          <p:cNvPr id="2" name="Tijdelijke aanduiding voor inhoud 1">
            <a:extLst>
              <a:ext uri="{FF2B5EF4-FFF2-40B4-BE49-F238E27FC236}">
                <a16:creationId xmlns:a16="http://schemas.microsoft.com/office/drawing/2014/main" id="{61F05F15-0773-48A8-87A8-32C10B3DFDFA}"/>
              </a:ext>
            </a:extLst>
          </p:cNvPr>
          <p:cNvPicPr>
            <a:picLocks noGrp="1" noChangeAspect="1"/>
          </p:cNvPicPr>
          <p:nvPr>
            <p:ph idx="1"/>
          </p:nvPr>
        </p:nvPicPr>
        <p:blipFill>
          <a:blip r:embed="rId3"/>
          <a:stretch>
            <a:fillRect/>
          </a:stretch>
        </p:blipFill>
        <p:spPr>
          <a:xfrm>
            <a:off x="1079224" y="1952177"/>
            <a:ext cx="7443674" cy="4644342"/>
          </a:xfrm>
          <a:prstGeom prst="rect">
            <a:avLst/>
          </a:prstGeom>
        </p:spPr>
      </p:pic>
      <p:sp>
        <p:nvSpPr>
          <p:cNvPr id="3" name="Ovaal 2">
            <a:extLst>
              <a:ext uri="{FF2B5EF4-FFF2-40B4-BE49-F238E27FC236}">
                <a16:creationId xmlns:a16="http://schemas.microsoft.com/office/drawing/2014/main" id="{8CBCCF8C-D8C7-E861-3C5A-2F0D8438CAD1}"/>
              </a:ext>
            </a:extLst>
          </p:cNvPr>
          <p:cNvSpPr/>
          <p:nvPr/>
        </p:nvSpPr>
        <p:spPr>
          <a:xfrm>
            <a:off x="2092569" y="4826977"/>
            <a:ext cx="1239716" cy="413238"/>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27632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Donkerreactie (Calvincyclus)</a:t>
            </a:r>
            <a:endParaRPr lang="nl-NL" altLang="nl-NL" b="1" dirty="0"/>
          </a:p>
        </p:txBody>
      </p:sp>
      <p:pic>
        <p:nvPicPr>
          <p:cNvPr id="2" name="Tijdelijke aanduiding voor inhoud 1">
            <a:extLst>
              <a:ext uri="{FF2B5EF4-FFF2-40B4-BE49-F238E27FC236}">
                <a16:creationId xmlns:a16="http://schemas.microsoft.com/office/drawing/2014/main" id="{70EA3723-08A8-4251-9F65-A01DFC26EA65}"/>
              </a:ext>
            </a:extLst>
          </p:cNvPr>
          <p:cNvPicPr>
            <a:picLocks noGrp="1" noChangeAspect="1"/>
          </p:cNvPicPr>
          <p:nvPr>
            <p:ph idx="1"/>
          </p:nvPr>
        </p:nvPicPr>
        <p:blipFill>
          <a:blip r:embed="rId3"/>
          <a:stretch>
            <a:fillRect/>
          </a:stretch>
        </p:blipFill>
        <p:spPr>
          <a:xfrm>
            <a:off x="1079500" y="2097055"/>
            <a:ext cx="6651625" cy="4365689"/>
          </a:xfrm>
          <a:prstGeom prst="rect">
            <a:avLst/>
          </a:prstGeom>
        </p:spPr>
      </p:pic>
      <p:sp>
        <p:nvSpPr>
          <p:cNvPr id="3" name="Ovaal 2">
            <a:extLst>
              <a:ext uri="{FF2B5EF4-FFF2-40B4-BE49-F238E27FC236}">
                <a16:creationId xmlns:a16="http://schemas.microsoft.com/office/drawing/2014/main" id="{C0DAF479-9E4A-5CC8-25A4-EC2FE6A5FD3D}"/>
              </a:ext>
            </a:extLst>
          </p:cNvPr>
          <p:cNvSpPr/>
          <p:nvPr/>
        </p:nvSpPr>
        <p:spPr>
          <a:xfrm>
            <a:off x="2154115" y="4765431"/>
            <a:ext cx="1063870" cy="448407"/>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812141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Donkerreactie (Calvincyclus)</a:t>
            </a:r>
            <a:endParaRPr lang="nl-NL" altLang="nl-NL" b="1" dirty="0"/>
          </a:p>
        </p:txBody>
      </p:sp>
      <p:pic>
        <p:nvPicPr>
          <p:cNvPr id="2" name="Tijdelijke aanduiding voor inhoud 1">
            <a:extLst>
              <a:ext uri="{FF2B5EF4-FFF2-40B4-BE49-F238E27FC236}">
                <a16:creationId xmlns:a16="http://schemas.microsoft.com/office/drawing/2014/main" id="{0FE21851-1178-4A17-910C-1D1F65E84349}"/>
              </a:ext>
            </a:extLst>
          </p:cNvPr>
          <p:cNvPicPr>
            <a:picLocks noGrp="1" noChangeAspect="1"/>
          </p:cNvPicPr>
          <p:nvPr>
            <p:ph idx="1"/>
          </p:nvPr>
        </p:nvPicPr>
        <p:blipFill>
          <a:blip r:embed="rId3"/>
          <a:stretch>
            <a:fillRect/>
          </a:stretch>
        </p:blipFill>
        <p:spPr>
          <a:xfrm>
            <a:off x="906971" y="1692802"/>
            <a:ext cx="6651625" cy="4415072"/>
          </a:xfrm>
          <a:prstGeom prst="rect">
            <a:avLst/>
          </a:prstGeom>
        </p:spPr>
      </p:pic>
      <p:sp>
        <p:nvSpPr>
          <p:cNvPr id="3" name="Ovaal 2">
            <a:extLst>
              <a:ext uri="{FF2B5EF4-FFF2-40B4-BE49-F238E27FC236}">
                <a16:creationId xmlns:a16="http://schemas.microsoft.com/office/drawing/2014/main" id="{9D3A1AB3-11DB-0D6D-C36E-ABF06FF21555}"/>
              </a:ext>
            </a:extLst>
          </p:cNvPr>
          <p:cNvSpPr/>
          <p:nvPr/>
        </p:nvSpPr>
        <p:spPr>
          <a:xfrm>
            <a:off x="1820008" y="4246685"/>
            <a:ext cx="896815" cy="562707"/>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36618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Totale reactie</a:t>
            </a:r>
          </a:p>
        </p:txBody>
      </p:sp>
      <p:pic>
        <p:nvPicPr>
          <p:cNvPr id="2" name="Tijdelijke aanduiding voor inhoud 1">
            <a:extLst>
              <a:ext uri="{FF2B5EF4-FFF2-40B4-BE49-F238E27FC236}">
                <a16:creationId xmlns:a16="http://schemas.microsoft.com/office/drawing/2014/main" id="{D7744BAF-94D8-41BF-BC3F-D0B89C226927}"/>
              </a:ext>
            </a:extLst>
          </p:cNvPr>
          <p:cNvPicPr>
            <a:picLocks noGrp="1" noChangeAspect="1"/>
          </p:cNvPicPr>
          <p:nvPr>
            <p:ph idx="1"/>
          </p:nvPr>
        </p:nvPicPr>
        <p:blipFill>
          <a:blip r:embed="rId3"/>
          <a:stretch>
            <a:fillRect/>
          </a:stretch>
        </p:blipFill>
        <p:spPr>
          <a:xfrm>
            <a:off x="1267663" y="1911350"/>
            <a:ext cx="8014359" cy="4737100"/>
          </a:xfrm>
          <a:prstGeom prst="rect">
            <a:avLst/>
          </a:prstGeom>
        </p:spPr>
      </p:pic>
    </p:spTree>
    <p:extLst>
      <p:ext uri="{BB962C8B-B14F-4D97-AF65-F5344CB8AC3E}">
        <p14:creationId xmlns:p14="http://schemas.microsoft.com/office/powerpoint/2010/main" val="26426713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normAutofit/>
          </a:bodyPr>
          <a:lstStyle/>
          <a:p>
            <a:r>
              <a:rPr lang="nl-NL" dirty="0"/>
              <a:t>Vragen niveau 2-3-4</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fontScale="92500" lnSpcReduction="20000"/>
          </a:bodyPr>
          <a:lstStyle/>
          <a:p>
            <a:pPr marL="457200" indent="-457200">
              <a:buFont typeface="+mj-lt"/>
              <a:buAutoNum type="arabicPeriod"/>
            </a:pPr>
            <a:r>
              <a:rPr lang="nl-NL" dirty="0"/>
              <a:t>Wat gebeurt er tijdens de lichtreactie van fotosynthese?</a:t>
            </a:r>
          </a:p>
          <a:p>
            <a:pPr marL="457200" indent="-457200">
              <a:buFont typeface="+mj-lt"/>
              <a:buAutoNum type="arabicPeriod"/>
            </a:pPr>
            <a:r>
              <a:rPr lang="nl-NL" dirty="0"/>
              <a:t>Welke pigmenten spelen een rol bij de lichtreactie?</a:t>
            </a:r>
          </a:p>
          <a:p>
            <a:pPr marL="457200" indent="-457200">
              <a:buFont typeface="+mj-lt"/>
              <a:buAutoNum type="arabicPeriod"/>
            </a:pPr>
            <a:r>
              <a:rPr lang="nl-NL" dirty="0"/>
              <a:t>Wat gebeurt er met de opgevangen lichtenergie?</a:t>
            </a:r>
          </a:p>
          <a:p>
            <a:pPr marL="457200" indent="-457200">
              <a:buFont typeface="+mj-lt"/>
              <a:buAutoNum type="arabicPeriod"/>
            </a:pPr>
            <a:r>
              <a:rPr lang="nl-NL" dirty="0"/>
              <a:t>Welke moleculen worden gebruikt om koolstofdioxide (CO2) om te zetten in glucose tijdens de donkerreactie?</a:t>
            </a:r>
          </a:p>
          <a:p>
            <a:pPr marL="457200" indent="-457200">
              <a:buFont typeface="+mj-lt"/>
              <a:buAutoNum type="arabicPeriod"/>
            </a:pPr>
            <a:r>
              <a:rPr lang="nl-NL" dirty="0"/>
              <a:t>Waar in de plantencel vindt de donkerreactie plaats?</a:t>
            </a:r>
          </a:p>
          <a:p>
            <a:pPr marL="457200" indent="-457200">
              <a:buFont typeface="+mj-lt"/>
              <a:buAutoNum type="arabicPeriod"/>
            </a:pPr>
            <a:r>
              <a:rPr lang="nl-NL" dirty="0"/>
              <a:t>Welke energiedragers uit de lichtreactie worden gebruikt in de donkerreactie om glucose te produceren?</a:t>
            </a:r>
          </a:p>
          <a:p>
            <a:pPr marL="457200" indent="-457200">
              <a:buFont typeface="+mj-lt"/>
              <a:buAutoNum type="arabicPeriod"/>
            </a:pPr>
            <a:r>
              <a:rPr lang="nl-NL" dirty="0"/>
              <a:t>Wat is het uiteindelijke product van de donkerreactie?</a:t>
            </a:r>
          </a:p>
          <a:p>
            <a:pPr marL="457200" indent="-457200">
              <a:buFont typeface="+mj-lt"/>
              <a:buAutoNum type="arabicPeriod"/>
            </a:pPr>
            <a:r>
              <a:rPr lang="nl-NL" dirty="0"/>
              <a:t>Welk molecuul wordt gesplitst tijdens de lichtreactie om zuurstof (O2) vrij te maken?</a:t>
            </a:r>
          </a:p>
          <a:p>
            <a:pPr marL="457200" indent="-457200">
              <a:buFont typeface="+mj-lt"/>
              <a:buAutoNum type="arabicPeriod"/>
            </a:pPr>
            <a:r>
              <a:rPr lang="nl-NL" dirty="0"/>
              <a:t>Wat zijn fotosystemen en wat is hun rol in de lichtreactie?</a:t>
            </a:r>
          </a:p>
          <a:p>
            <a:pPr marL="457200" indent="-457200">
              <a:buFont typeface="+mj-lt"/>
              <a:buAutoNum type="arabicPeriod"/>
            </a:pPr>
            <a:r>
              <a:rPr lang="nl-NL" dirty="0"/>
              <a:t>Wat gebeurt er met de energie die tijdens de lichtreactie wordt opgewekt?</a:t>
            </a:r>
          </a:p>
          <a:p>
            <a:pPr marL="457200" indent="-457200">
              <a:buFont typeface="+mj-lt"/>
              <a:buAutoNum type="arabicPeriod"/>
            </a:pPr>
            <a:r>
              <a:rPr lang="nl-NL" dirty="0"/>
              <a:t>Welke rol spelen watermoleculen in de lichtreactie?</a:t>
            </a:r>
          </a:p>
          <a:p>
            <a:pPr marL="457200" indent="-457200">
              <a:buFont typeface="+mj-lt"/>
              <a:buAutoNum type="arabicPeriod"/>
            </a:pPr>
            <a:endParaRPr lang="nl-NL" dirty="0"/>
          </a:p>
          <a:p>
            <a:pPr marL="457200" indent="-457200">
              <a:buFont typeface="+mj-lt"/>
              <a:buAutoNum type="arabicPeriod"/>
            </a:pPr>
            <a:endParaRPr lang="nl-NL" dirty="0"/>
          </a:p>
        </p:txBody>
      </p:sp>
    </p:spTree>
    <p:extLst>
      <p:ext uri="{BB962C8B-B14F-4D97-AF65-F5344CB8AC3E}">
        <p14:creationId xmlns:p14="http://schemas.microsoft.com/office/powerpoint/2010/main" val="163929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normAutofit/>
          </a:bodyPr>
          <a:lstStyle/>
          <a:p>
            <a:r>
              <a:rPr lang="nl-NL" dirty="0"/>
              <a:t>Vragen niveau 4</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a:bodyPr>
          <a:lstStyle/>
          <a:p>
            <a:pPr marL="457200" indent="-457200">
              <a:buFont typeface="+mj-lt"/>
              <a:buAutoNum type="arabicPeriod" startAt="12"/>
            </a:pPr>
            <a:r>
              <a:rPr lang="nl-NL" dirty="0"/>
              <a:t>Welk molecuul wordt gesplitst tijdens de lichtreactie om zuurstof (O2) vrij te maken?</a:t>
            </a:r>
          </a:p>
          <a:p>
            <a:pPr marL="457200" indent="-457200">
              <a:buFont typeface="+mj-lt"/>
              <a:buAutoNum type="arabicPeriod" startAt="12"/>
            </a:pPr>
            <a:r>
              <a:rPr lang="nl-NL" dirty="0"/>
              <a:t>Wat zijn fotosystemen en wat is hun rol in de lichtreactie?</a:t>
            </a:r>
          </a:p>
          <a:p>
            <a:pPr marL="457200" indent="-457200">
              <a:buFont typeface="+mj-lt"/>
              <a:buAutoNum type="arabicPeriod" startAt="12"/>
            </a:pPr>
            <a:r>
              <a:rPr lang="nl-NL" dirty="0"/>
              <a:t>Wat gebeurt er met de energie die tijdens de lichtreactie wordt opgewekt?</a:t>
            </a:r>
          </a:p>
          <a:p>
            <a:pPr marL="457200" indent="-457200">
              <a:buFont typeface="+mj-lt"/>
              <a:buAutoNum type="arabicPeriod" startAt="12"/>
            </a:pPr>
            <a:r>
              <a:rPr lang="nl-NL" dirty="0"/>
              <a:t>Welke rol spelen watermoleculen in de lichtreactie?</a:t>
            </a:r>
          </a:p>
          <a:p>
            <a:pPr marL="97200" indent="-457200" algn="l">
              <a:buFont typeface="+mj-lt"/>
              <a:buAutoNum type="arabicPeriod" startAt="16"/>
            </a:pPr>
            <a:r>
              <a:rPr lang="nl-NL" b="0" i="0" dirty="0">
                <a:solidFill>
                  <a:srgbClr val="374151"/>
                </a:solidFill>
                <a:effectLst/>
                <a:latin typeface="Söhne"/>
              </a:rPr>
              <a:t>Wat is de rol van ATP en NADPH in de donkerreactie?</a:t>
            </a:r>
          </a:p>
          <a:p>
            <a:pPr algn="l">
              <a:buFont typeface="+mj-lt"/>
              <a:buAutoNum type="arabicPeriod" startAt="16"/>
            </a:pPr>
            <a:r>
              <a:rPr lang="nl-NL" b="0" i="0" dirty="0">
                <a:solidFill>
                  <a:srgbClr val="374151"/>
                </a:solidFill>
                <a:effectLst/>
                <a:latin typeface="Söhne"/>
              </a:rPr>
              <a:t>Hoe wordt glucose uiteindelijk geproduceerd in de donkerreactie?</a:t>
            </a:r>
          </a:p>
          <a:p>
            <a:pPr algn="l">
              <a:buFont typeface="+mj-lt"/>
              <a:buAutoNum type="arabicPeriod" startAt="16"/>
            </a:pPr>
            <a:r>
              <a:rPr lang="nl-NL" b="0" i="0" dirty="0">
                <a:solidFill>
                  <a:srgbClr val="374151"/>
                </a:solidFill>
                <a:effectLst/>
                <a:latin typeface="Söhne"/>
              </a:rPr>
              <a:t>Waarom wordt de donkerreactie de "Calvin-cyclus" genoemd?</a:t>
            </a:r>
          </a:p>
          <a:p>
            <a:pPr indent="0">
              <a:buNone/>
            </a:pPr>
            <a:endParaRPr lang="nl-NL" dirty="0"/>
          </a:p>
          <a:p>
            <a:pPr marL="457200" indent="-457200">
              <a:buFont typeface="+mj-lt"/>
              <a:buAutoNum type="arabicPeriod" startAt="12"/>
            </a:pPr>
            <a:endParaRPr lang="nl-NL" dirty="0"/>
          </a:p>
          <a:p>
            <a:pPr marL="457200" indent="-457200">
              <a:buFont typeface="+mj-lt"/>
              <a:buAutoNum type="arabicPeriod" startAt="12"/>
            </a:pPr>
            <a:endParaRPr lang="nl-NL" dirty="0"/>
          </a:p>
        </p:txBody>
      </p:sp>
    </p:spTree>
    <p:extLst>
      <p:ext uri="{BB962C8B-B14F-4D97-AF65-F5344CB8AC3E}">
        <p14:creationId xmlns:p14="http://schemas.microsoft.com/office/powerpoint/2010/main" val="1477773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11215"/>
            <a:ext cx="7581697" cy="5337921"/>
          </a:xfrm>
        </p:spPr>
        <p:txBody>
          <a:bodyPr>
            <a:normAutofit/>
          </a:bodyPr>
          <a:lstStyle/>
          <a:p>
            <a:pPr indent="0">
              <a:buNone/>
              <a:defRPr/>
            </a:pPr>
            <a:r>
              <a:rPr lang="nl-NL" dirty="0"/>
              <a:t>Vervolgens zijn er 3 mogelijkheden:</a:t>
            </a:r>
          </a:p>
          <a:p>
            <a:pPr indent="0">
              <a:buNone/>
              <a:defRPr/>
            </a:pPr>
            <a:endParaRPr lang="nl-NL" dirty="0"/>
          </a:p>
          <a:p>
            <a:pPr marL="457200" indent="-457200">
              <a:buFont typeface="+mj-lt"/>
              <a:buAutoNum type="arabicPeriod"/>
              <a:defRPr/>
            </a:pPr>
            <a:r>
              <a:rPr lang="nl-NL" dirty="0"/>
              <a:t>De belangrijkste: het opgepepte elektron zet een hele reeks van reacties op gang waarin uiteindelijk de energiedragers ATP en NADPH ontstaan.</a:t>
            </a:r>
          </a:p>
          <a:p>
            <a:pPr marL="457200" indent="-457200">
              <a:buFont typeface="+mj-lt"/>
              <a:buAutoNum type="arabicPeriod"/>
              <a:defRPr/>
            </a:pPr>
            <a:endParaRPr lang="nl-NL" dirty="0"/>
          </a:p>
          <a:p>
            <a:pPr marL="457200" indent="-457200">
              <a:buFont typeface="+mj-lt"/>
              <a:buAutoNum type="arabicPeriod"/>
              <a:defRPr/>
            </a:pPr>
            <a:r>
              <a:rPr lang="nl-NL" dirty="0"/>
              <a:t>Het elektron vervalt meteen terug naar zijn oude energie niveau (zonder de chemische reacties). </a:t>
            </a:r>
            <a:br>
              <a:rPr lang="nl-NL" dirty="0"/>
            </a:br>
            <a:r>
              <a:rPr lang="nl-NL" dirty="0"/>
              <a:t>De energie wordt dan omgezet in temperatuursverhoging van het blad</a:t>
            </a:r>
          </a:p>
          <a:p>
            <a:pPr marL="457200" indent="-457200">
              <a:buFont typeface="+mj-lt"/>
              <a:buAutoNum type="arabicPeriod"/>
              <a:defRPr/>
            </a:pPr>
            <a:endParaRPr lang="nl-NL" dirty="0"/>
          </a:p>
          <a:p>
            <a:pPr marL="457200" indent="-457200">
              <a:buFont typeface="+mj-lt"/>
              <a:buAutoNum type="arabicPeriod"/>
              <a:defRPr/>
            </a:pPr>
            <a:r>
              <a:rPr lang="nl-NL" dirty="0"/>
              <a:t>Het elektron vervalt terug naar een tussenpositie, waarbij de energie als straling vrij komt.</a:t>
            </a:r>
          </a:p>
          <a:p>
            <a:pPr marL="457200" indent="-457200">
              <a:buFont typeface="+mj-lt"/>
              <a:buAutoNum type="arabicPeriod"/>
              <a:defRPr/>
            </a:pPr>
            <a:endParaRPr lang="nl-NL" dirty="0"/>
          </a:p>
        </p:txBody>
      </p:sp>
    </p:spTree>
    <p:extLst>
      <p:ext uri="{BB962C8B-B14F-4D97-AF65-F5344CB8AC3E}">
        <p14:creationId xmlns:p14="http://schemas.microsoft.com/office/powerpoint/2010/main" val="3972703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lstStyle/>
          <a:p>
            <a:pPr indent="0">
              <a:buNone/>
            </a:pPr>
            <a:r>
              <a:rPr lang="nl-NL" dirty="0"/>
              <a:t>Als het elektron terug valt naar een tussenpositie komt er straling vrij. Deze is te meten als fluorescentie.</a:t>
            </a:r>
          </a:p>
          <a:p>
            <a:pPr indent="0">
              <a:buNone/>
            </a:pPr>
            <a:endParaRPr lang="nl-NL" dirty="0"/>
          </a:p>
          <a:p>
            <a:pPr indent="0">
              <a:buNone/>
            </a:pPr>
            <a:r>
              <a:rPr lang="nl-NL" dirty="0"/>
              <a:t>Veel fluorescentie geeft aan dat de fotosynthese niet optimaal verloopt.</a:t>
            </a:r>
          </a:p>
          <a:p>
            <a:pPr indent="0">
              <a:buNone/>
            </a:pPr>
            <a:endParaRPr lang="nl-NL" dirty="0"/>
          </a:p>
          <a:p>
            <a:pPr indent="0">
              <a:buNone/>
            </a:pPr>
            <a:r>
              <a:rPr lang="nl-NL" dirty="0"/>
              <a:t>Met een sensor is de fluorescentie te meten.</a:t>
            </a:r>
          </a:p>
        </p:txBody>
      </p:sp>
      <p:pic>
        <p:nvPicPr>
          <p:cNvPr id="4" name="Afbeelding 3">
            <a:extLst>
              <a:ext uri="{FF2B5EF4-FFF2-40B4-BE49-F238E27FC236}">
                <a16:creationId xmlns:a16="http://schemas.microsoft.com/office/drawing/2014/main" id="{ACF7BC6C-A7D1-36F5-6C5A-ECD7CADC8807}"/>
              </a:ext>
            </a:extLst>
          </p:cNvPr>
          <p:cNvPicPr>
            <a:picLocks noChangeAspect="1"/>
          </p:cNvPicPr>
          <p:nvPr/>
        </p:nvPicPr>
        <p:blipFill>
          <a:blip r:embed="rId2"/>
          <a:stretch>
            <a:fillRect/>
          </a:stretch>
        </p:blipFill>
        <p:spPr>
          <a:xfrm>
            <a:off x="9719533" y="3903669"/>
            <a:ext cx="2402032" cy="2938527"/>
          </a:xfrm>
          <a:prstGeom prst="rect">
            <a:avLst/>
          </a:prstGeom>
        </p:spPr>
      </p:pic>
    </p:spTree>
    <p:extLst>
      <p:ext uri="{BB962C8B-B14F-4D97-AF65-F5344CB8AC3E}">
        <p14:creationId xmlns:p14="http://schemas.microsoft.com/office/powerpoint/2010/main" val="18850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lstStyle/>
          <a:p>
            <a:pPr indent="0">
              <a:buNone/>
            </a:pPr>
            <a:r>
              <a:rPr lang="nl-NL" dirty="0"/>
              <a:t>Als mechanisme om zich te beschermen tegen een overvloed aan licht zenden planten een deel van de ontvangen energie uit als infrarood licht: de planten fluoresceren. </a:t>
            </a:r>
          </a:p>
          <a:p>
            <a:pPr indent="0">
              <a:buNone/>
            </a:pPr>
            <a:endParaRPr lang="nl-NL" dirty="0"/>
          </a:p>
          <a:p>
            <a:pPr indent="0">
              <a:buNone/>
            </a:pPr>
            <a:r>
              <a:rPr lang="nl-NL" dirty="0"/>
              <a:t>Deze fluorescentie is direct gerelateerd aan de fotosynthese en geeft dus een schatting van hoeveel CO</a:t>
            </a:r>
            <a:r>
              <a:rPr lang="nl-NL" baseline="-25000" dirty="0"/>
              <a:t>2</a:t>
            </a:r>
            <a:r>
              <a:rPr lang="nl-NL" dirty="0"/>
              <a:t> de plant opneemt.</a:t>
            </a:r>
          </a:p>
        </p:txBody>
      </p:sp>
      <p:pic>
        <p:nvPicPr>
          <p:cNvPr id="4" name="Afbeelding 3">
            <a:extLst>
              <a:ext uri="{FF2B5EF4-FFF2-40B4-BE49-F238E27FC236}">
                <a16:creationId xmlns:a16="http://schemas.microsoft.com/office/drawing/2014/main" id="{898608F0-9BD0-449F-B24E-5D61ACA3E276}"/>
              </a:ext>
            </a:extLst>
          </p:cNvPr>
          <p:cNvPicPr>
            <a:picLocks noChangeAspect="1"/>
          </p:cNvPicPr>
          <p:nvPr/>
        </p:nvPicPr>
        <p:blipFill>
          <a:blip r:embed="rId2"/>
          <a:stretch>
            <a:fillRect/>
          </a:stretch>
        </p:blipFill>
        <p:spPr>
          <a:xfrm>
            <a:off x="2583156" y="4145707"/>
            <a:ext cx="3695890" cy="2482978"/>
          </a:xfrm>
          <a:prstGeom prst="rect">
            <a:avLst/>
          </a:prstGeom>
        </p:spPr>
      </p:pic>
    </p:spTree>
    <p:extLst>
      <p:ext uri="{BB962C8B-B14F-4D97-AF65-F5344CB8AC3E}">
        <p14:creationId xmlns:p14="http://schemas.microsoft.com/office/powerpoint/2010/main" val="26769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lstStyle/>
          <a:p>
            <a:pPr indent="0">
              <a:buNone/>
            </a:pPr>
            <a:r>
              <a:rPr lang="nl-NL" dirty="0"/>
              <a:t>Door het meten van afwijkingen in de fotosynthese kun je zien of en waar in de plant stress optreedt.</a:t>
            </a:r>
          </a:p>
          <a:p>
            <a:pPr indent="0">
              <a:buNone/>
            </a:pPr>
            <a:endParaRPr lang="nl-NL" dirty="0"/>
          </a:p>
          <a:p>
            <a:pPr indent="0">
              <a:buNone/>
            </a:pPr>
            <a:r>
              <a:rPr lang="nl-NL" dirty="0"/>
              <a:t>Een camera meet de fluorescentie van de bladeren. Op de plekken waar de fluorescentie hoog is, verloopt de fotosynthese niet goed als gevolg van stress. </a:t>
            </a:r>
          </a:p>
          <a:p>
            <a:pPr indent="0">
              <a:buNone/>
            </a:pPr>
            <a:endParaRPr lang="nl-NL" dirty="0"/>
          </a:p>
          <a:p>
            <a:pPr indent="0">
              <a:buNone/>
            </a:pPr>
            <a:r>
              <a:rPr lang="nl-NL" dirty="0"/>
              <a:t>Lage fluorescentie betekent stressvrij.</a:t>
            </a:r>
          </a:p>
        </p:txBody>
      </p:sp>
      <p:pic>
        <p:nvPicPr>
          <p:cNvPr id="4" name="Afbeelding 3">
            <a:extLst>
              <a:ext uri="{FF2B5EF4-FFF2-40B4-BE49-F238E27FC236}">
                <a16:creationId xmlns:a16="http://schemas.microsoft.com/office/drawing/2014/main" id="{8E782548-43CE-54B6-FC60-FBE2B70C903F}"/>
              </a:ext>
            </a:extLst>
          </p:cNvPr>
          <p:cNvPicPr>
            <a:picLocks noChangeAspect="1"/>
          </p:cNvPicPr>
          <p:nvPr/>
        </p:nvPicPr>
        <p:blipFill>
          <a:blip r:embed="rId2"/>
          <a:stretch>
            <a:fillRect/>
          </a:stretch>
        </p:blipFill>
        <p:spPr>
          <a:xfrm>
            <a:off x="9345064" y="3840788"/>
            <a:ext cx="2402032" cy="2938527"/>
          </a:xfrm>
          <a:prstGeom prst="rect">
            <a:avLst/>
          </a:prstGeom>
        </p:spPr>
      </p:pic>
    </p:spTree>
    <p:extLst>
      <p:ext uri="{BB962C8B-B14F-4D97-AF65-F5344CB8AC3E}">
        <p14:creationId xmlns:p14="http://schemas.microsoft.com/office/powerpoint/2010/main" val="410317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lnSpcReduction="10000"/>
          </a:bodyPr>
          <a:lstStyle/>
          <a:p>
            <a:pPr indent="0">
              <a:buNone/>
            </a:pPr>
            <a:r>
              <a:rPr lang="nl-NL" dirty="0"/>
              <a:t>Vormen van plantenstress zijn bijvoorbeeld koude, droogte en ziekte. </a:t>
            </a:r>
          </a:p>
          <a:p>
            <a:pPr indent="0">
              <a:buNone/>
            </a:pPr>
            <a:endParaRPr lang="nl-NL" dirty="0"/>
          </a:p>
          <a:p>
            <a:pPr indent="0">
              <a:buNone/>
            </a:pPr>
            <a:r>
              <a:rPr lang="nl-NL" dirty="0"/>
              <a:t>Een stressmeter zou dus een handig hulpmiddel kunnen zijn voor plantenveredelaars. Om snel planten te selecteren die goed bestand zijn tegen stressfactoren. </a:t>
            </a:r>
          </a:p>
          <a:p>
            <a:pPr indent="0">
              <a:buNone/>
            </a:pPr>
            <a:endParaRPr lang="nl-NL" dirty="0"/>
          </a:p>
          <a:p>
            <a:pPr indent="0">
              <a:buNone/>
            </a:pPr>
            <a:r>
              <a:rPr lang="nl-NL" dirty="0"/>
              <a:t>Maar je kunt ook denken aan andere toepassingen. In een kwekerij kun je door te scannen met de camera al in een vroeg stadium zieke, gestreste planten eruit pikken. </a:t>
            </a:r>
          </a:p>
          <a:p>
            <a:pPr indent="0">
              <a:buNone/>
            </a:pPr>
            <a:endParaRPr lang="nl-NL" dirty="0"/>
          </a:p>
          <a:p>
            <a:pPr indent="0">
              <a:buNone/>
            </a:pPr>
            <a:r>
              <a:rPr lang="nl-NL" dirty="0"/>
              <a:t>Zo voorkom je dat de ziekte zich verder verspreidt.</a:t>
            </a:r>
          </a:p>
        </p:txBody>
      </p:sp>
      <p:pic>
        <p:nvPicPr>
          <p:cNvPr id="4" name="Afbeelding 3">
            <a:extLst>
              <a:ext uri="{FF2B5EF4-FFF2-40B4-BE49-F238E27FC236}">
                <a16:creationId xmlns:a16="http://schemas.microsoft.com/office/drawing/2014/main" id="{DE1576BF-5DC2-61D6-1A0C-733B64BF60EE}"/>
              </a:ext>
            </a:extLst>
          </p:cNvPr>
          <p:cNvPicPr>
            <a:picLocks noChangeAspect="1"/>
          </p:cNvPicPr>
          <p:nvPr/>
        </p:nvPicPr>
        <p:blipFill>
          <a:blip r:embed="rId2"/>
          <a:stretch>
            <a:fillRect/>
          </a:stretch>
        </p:blipFill>
        <p:spPr>
          <a:xfrm>
            <a:off x="9056914" y="4752423"/>
            <a:ext cx="3135086" cy="2105577"/>
          </a:xfrm>
          <a:prstGeom prst="rect">
            <a:avLst/>
          </a:prstGeom>
        </p:spPr>
      </p:pic>
    </p:spTree>
    <p:extLst>
      <p:ext uri="{BB962C8B-B14F-4D97-AF65-F5344CB8AC3E}">
        <p14:creationId xmlns:p14="http://schemas.microsoft.com/office/powerpoint/2010/main" val="6101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a:bodyPr>
          <a:lstStyle/>
          <a:p>
            <a:pPr indent="0">
              <a:buNone/>
            </a:pPr>
            <a:r>
              <a:rPr lang="nl-NL" dirty="0"/>
              <a:t>De plant op de foto hiernaast is het onkruid zwarte nachtschade. De onderzoekers hebben een paar druppels herbicide (onkruidbestrijdingsmiddel) aan de plant gegeven. </a:t>
            </a:r>
          </a:p>
          <a:p>
            <a:pPr indent="0">
              <a:buNone/>
            </a:pPr>
            <a:endParaRPr lang="nl-NL" dirty="0"/>
          </a:p>
          <a:p>
            <a:pPr indent="0">
              <a:buNone/>
            </a:pPr>
            <a:r>
              <a:rPr lang="nl-NL" dirty="0"/>
              <a:t>Het herbicide is door de plantenwortels opgenomen en is daarna met de sapstroom mee verspreid door de nerven. Het herbicide veroorzaakt stress in de plant, zoals je kan zien aan de fluorescerende bladnerven. </a:t>
            </a:r>
          </a:p>
          <a:p>
            <a:pPr indent="0">
              <a:buNone/>
            </a:pPr>
            <a:endParaRPr lang="nl-NL" dirty="0"/>
          </a:p>
          <a:p>
            <a:pPr indent="0">
              <a:buNone/>
            </a:pPr>
            <a:r>
              <a:rPr lang="nl-NL" dirty="0"/>
              <a:t>Met het blote oog is dit niet te zien, maar met de speciale camera is het wel goed meetbaar.</a:t>
            </a:r>
          </a:p>
        </p:txBody>
      </p:sp>
      <p:pic>
        <p:nvPicPr>
          <p:cNvPr id="4" name="Afbeelding 3">
            <a:extLst>
              <a:ext uri="{FF2B5EF4-FFF2-40B4-BE49-F238E27FC236}">
                <a16:creationId xmlns:a16="http://schemas.microsoft.com/office/drawing/2014/main" id="{95D54CE9-35B6-42E0-B4AB-6DD27FDB61E4}"/>
              </a:ext>
            </a:extLst>
          </p:cNvPr>
          <p:cNvPicPr>
            <a:picLocks noChangeAspect="1"/>
          </p:cNvPicPr>
          <p:nvPr/>
        </p:nvPicPr>
        <p:blipFill>
          <a:blip r:embed="rId2"/>
          <a:stretch>
            <a:fillRect/>
          </a:stretch>
        </p:blipFill>
        <p:spPr>
          <a:xfrm>
            <a:off x="9792000" y="0"/>
            <a:ext cx="2400000" cy="2940000"/>
          </a:xfrm>
          <a:prstGeom prst="rect">
            <a:avLst/>
          </a:prstGeom>
        </p:spPr>
      </p:pic>
    </p:spTree>
    <p:extLst>
      <p:ext uri="{BB962C8B-B14F-4D97-AF65-F5344CB8AC3E}">
        <p14:creationId xmlns:p14="http://schemas.microsoft.com/office/powerpoint/2010/main" val="24874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2CD62-FBDA-0806-31F5-FF0590F64BEB}"/>
              </a:ext>
            </a:extLst>
          </p:cNvPr>
          <p:cNvSpPr>
            <a:spLocks noGrp="1"/>
          </p:cNvSpPr>
          <p:nvPr>
            <p:ph type="title"/>
          </p:nvPr>
        </p:nvSpPr>
        <p:spPr/>
        <p:txBody>
          <a:bodyPr>
            <a:normAutofit/>
          </a:bodyPr>
          <a:lstStyle/>
          <a:p>
            <a:r>
              <a:rPr lang="nl-NL" dirty="0"/>
              <a:t>Vragen niveau 2-3</a:t>
            </a:r>
            <a:br>
              <a:rPr lang="nl-NL" dirty="0"/>
            </a:br>
            <a:r>
              <a:rPr lang="nl-NL" sz="2200" dirty="0"/>
              <a:t>(vragen niveau 4 volgende pagina)</a:t>
            </a:r>
          </a:p>
        </p:txBody>
      </p:sp>
      <p:sp>
        <p:nvSpPr>
          <p:cNvPr id="4" name="Rectangle 1">
            <a:extLst>
              <a:ext uri="{FF2B5EF4-FFF2-40B4-BE49-F238E27FC236}">
                <a16:creationId xmlns:a16="http://schemas.microsoft.com/office/drawing/2014/main" id="{AB2A40DA-882B-6DA3-92F6-A9642252EFA3}"/>
              </a:ext>
            </a:extLst>
          </p:cNvPr>
          <p:cNvSpPr>
            <a:spLocks noGrp="1" noChangeArrowheads="1"/>
          </p:cNvSpPr>
          <p:nvPr>
            <p:ph idx="1"/>
          </p:nvPr>
        </p:nvSpPr>
        <p:spPr bwMode="auto">
          <a:xfrm>
            <a:off x="683581" y="1610568"/>
            <a:ext cx="7918881" cy="42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Wat is fotofluorescentie bij planten?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Waarom is fotofluorescentie belangrijk voor planten?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Hoe kun je fotofluorescentie bij planten zien?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Welke kleuren komen vaak voor bij fotofluorescentie in planten?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Welke rol speelt fotofluorescentie in de gezondheid van planten?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Zijn er specifieke instrumenten nodig om fotofluorescentie bij</a:t>
            </a:r>
            <a:br>
              <a:rPr kumimoji="0" lang="nl-NL" altLang="nl-NL" sz="2000" b="0" i="0" u="none" strike="noStrike" cap="none" normalizeH="0" baseline="0" dirty="0">
                <a:ln>
                  <a:noFill/>
                </a:ln>
                <a:solidFill>
                  <a:srgbClr val="000000"/>
                </a:solidFill>
                <a:effectLst/>
                <a:latin typeface="Söhne"/>
              </a:rPr>
            </a:br>
            <a:r>
              <a:rPr kumimoji="0" lang="nl-NL" altLang="nl-NL" sz="2000" b="0" i="0" u="none" strike="noStrike" cap="none" normalizeH="0" baseline="0" dirty="0">
                <a:ln>
                  <a:noFill/>
                </a:ln>
                <a:solidFill>
                  <a:srgbClr val="000000"/>
                </a:solidFill>
                <a:effectLst/>
                <a:latin typeface="Söhne"/>
              </a:rPr>
              <a:t>   planten te meten?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Hoe kan kennis over fotofluorescentie helpen bij het kweken</a:t>
            </a:r>
            <a:br>
              <a:rPr kumimoji="0" lang="nl-NL" altLang="nl-NL" sz="2000" b="0" i="0" u="none" strike="noStrike" cap="none" normalizeH="0" baseline="0" dirty="0">
                <a:ln>
                  <a:noFill/>
                </a:ln>
                <a:solidFill>
                  <a:srgbClr val="000000"/>
                </a:solidFill>
                <a:effectLst/>
                <a:latin typeface="Söhne"/>
              </a:rPr>
            </a:br>
            <a:r>
              <a:rPr kumimoji="0" lang="nl-NL" altLang="nl-NL" sz="2000" b="0" i="0" u="none" strike="noStrike" cap="none" normalizeH="0" baseline="0" dirty="0">
                <a:ln>
                  <a:noFill/>
                </a:ln>
                <a:solidFill>
                  <a:srgbClr val="000000"/>
                </a:solidFill>
                <a:effectLst/>
                <a:latin typeface="Söhne"/>
              </a:rPr>
              <a:t>   van gezondere planten?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000" b="0" i="0" u="none" strike="noStrike" cap="none" normalizeH="0" baseline="0" dirty="0">
                <a:ln>
                  <a:noFill/>
                </a:ln>
                <a:solidFill>
                  <a:srgbClr val="000000"/>
                </a:solidFill>
                <a:effectLst/>
                <a:latin typeface="Söhne"/>
              </a:rPr>
              <a:t>Wat zijn enkele eenvoudige manieren om fotofluorescentie te </a:t>
            </a:r>
            <a:br>
              <a:rPr kumimoji="0" lang="nl-NL" altLang="nl-NL" sz="2000" b="0" i="0" u="none" strike="noStrike" cap="none" normalizeH="0" baseline="0" dirty="0">
                <a:ln>
                  <a:noFill/>
                </a:ln>
                <a:solidFill>
                  <a:srgbClr val="000000"/>
                </a:solidFill>
                <a:effectLst/>
                <a:latin typeface="Söhne"/>
              </a:rPr>
            </a:br>
            <a:r>
              <a:rPr kumimoji="0" lang="nl-NL" altLang="nl-NL" sz="2000" b="0" i="0" u="none" strike="noStrike" cap="none" normalizeH="0" baseline="0" dirty="0">
                <a:ln>
                  <a:noFill/>
                </a:ln>
                <a:solidFill>
                  <a:srgbClr val="000000"/>
                </a:solidFill>
                <a:effectLst/>
                <a:latin typeface="Söhne"/>
              </a:rPr>
              <a:t>    gebruiken in de tuinbouw?</a:t>
            </a:r>
          </a:p>
          <a:p>
            <a:pPr marL="0" marR="0" lvl="0" indent="0" algn="l" defTabSz="914400" rtl="0" eaLnBrk="0" fontAlgn="base" latinLnBrk="0" hangingPunct="0">
              <a:lnSpc>
                <a:spcPct val="100000"/>
              </a:lnSpc>
              <a:spcBef>
                <a:spcPct val="0"/>
              </a:spcBef>
              <a:spcAft>
                <a:spcPct val="0"/>
              </a:spcAft>
              <a:buClrTx/>
              <a:buSzTx/>
              <a:buNone/>
              <a:tabLst/>
            </a:pPr>
            <a:endPar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4666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Blok 1</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p:txBody>
          <a:bodyPr/>
          <a:lstStyle/>
          <a:p>
            <a:r>
              <a:rPr lang="nl-NL" dirty="0"/>
              <a:t>Les 1: huidmondjes</a:t>
            </a:r>
          </a:p>
          <a:p>
            <a:r>
              <a:rPr lang="nl-NL" dirty="0"/>
              <a:t>Les 2: fotosynthese</a:t>
            </a:r>
          </a:p>
          <a:p>
            <a:r>
              <a:rPr lang="nl-NL" dirty="0"/>
              <a:t>Les 3: fotosynthese</a:t>
            </a:r>
          </a:p>
          <a:p>
            <a:r>
              <a:rPr lang="nl-NL" dirty="0"/>
              <a:t>Les 4: excursie</a:t>
            </a:r>
          </a:p>
          <a:p>
            <a:r>
              <a:rPr lang="nl-NL" dirty="0"/>
              <a:t>Les 5: ademhaling</a:t>
            </a:r>
          </a:p>
          <a:p>
            <a:pPr marL="342900" indent="-342900"/>
            <a:r>
              <a:rPr lang="nl-NL" dirty="0"/>
              <a:t>Les 6: biologische klok</a:t>
            </a:r>
          </a:p>
          <a:p>
            <a:r>
              <a:rPr lang="nl-NL" dirty="0"/>
              <a:t>Herfstvakantie</a:t>
            </a:r>
          </a:p>
          <a:p>
            <a:r>
              <a:rPr lang="nl-NL" dirty="0"/>
              <a:t>Les 7: toets</a:t>
            </a:r>
          </a:p>
        </p:txBody>
      </p:sp>
    </p:spTree>
    <p:extLst>
      <p:ext uri="{BB962C8B-B14F-4D97-AF65-F5344CB8AC3E}">
        <p14:creationId xmlns:p14="http://schemas.microsoft.com/office/powerpoint/2010/main" val="130970151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2CD62-FBDA-0806-31F5-FF0590F64BEB}"/>
              </a:ext>
            </a:extLst>
          </p:cNvPr>
          <p:cNvSpPr>
            <a:spLocks noGrp="1"/>
          </p:cNvSpPr>
          <p:nvPr>
            <p:ph type="title"/>
          </p:nvPr>
        </p:nvSpPr>
        <p:spPr/>
        <p:txBody>
          <a:bodyPr/>
          <a:lstStyle/>
          <a:p>
            <a:r>
              <a:rPr lang="nl-NL" dirty="0"/>
              <a:t>Vragen niveau 4 </a:t>
            </a:r>
          </a:p>
        </p:txBody>
      </p:sp>
      <p:sp>
        <p:nvSpPr>
          <p:cNvPr id="4" name="Rectangle 1">
            <a:extLst>
              <a:ext uri="{FF2B5EF4-FFF2-40B4-BE49-F238E27FC236}">
                <a16:creationId xmlns:a16="http://schemas.microsoft.com/office/drawing/2014/main" id="{AB2A40DA-882B-6DA3-92F6-A9642252EFA3}"/>
              </a:ext>
            </a:extLst>
          </p:cNvPr>
          <p:cNvSpPr>
            <a:spLocks noGrp="1" noChangeArrowheads="1"/>
          </p:cNvSpPr>
          <p:nvPr>
            <p:ph idx="1"/>
          </p:nvPr>
        </p:nvSpPr>
        <p:spPr bwMode="auto">
          <a:xfrm>
            <a:off x="319596" y="1346322"/>
            <a:ext cx="12421451" cy="4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1800" b="0" i="0" u="none" strike="noStrike" cap="none" normalizeH="0" baseline="0" dirty="0">
                <a:ln>
                  <a:noFill/>
                </a:ln>
                <a:solidFill>
                  <a:srgbClr val="000000"/>
                </a:solidFill>
                <a:effectLst/>
                <a:latin typeface="Söhne"/>
              </a:rPr>
              <a:t>    </a:t>
            </a: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Wat is fotofluorescentie bij planten en hoe werkt het?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Welke rol speelt fotofluorescentie in de fotosynthese van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Hoe kan fotofluorescentie worden gemeten en gevisualiseerd in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Wat zijn de mogelijke toepassingen van fotofluorescentie</a:t>
            </a:r>
            <a:b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b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in de plantkunde en landbouw?</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Hoe kan fotofluorescentie worden gebruikt om de gezondheid</a:t>
            </a:r>
            <a:b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b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en stressniveaus van planten te beoordelen?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Wat zijn enkele factoren die de fotofluorescentie van planten kunnen beïnvloeden?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nl-NL"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Hoe kan fotofluorescentie worden toegepast bij het monitoren van de effecten van milieuverontreiniging op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nl-NL" altLang="nl-NL"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a:t>
            </a:r>
            <a:r>
              <a:rPr lang="nl-NL"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oe verschilt fotofluorescentie tussen verschillende delen van een plant, </a:t>
            </a:r>
            <a:br>
              <a:rPr lang="nl-NL"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br>
            <a:r>
              <a:rPr lang="nl-NL"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zoals bladeren, stengels en wortels?</a:t>
            </a:r>
            <a:endParaRPr kumimoji="0" lang="nl-NL" altLang="nl-NL" b="0" i="0" u="none" strike="noStrike" cap="none" normalizeH="0" baseline="0" dirty="0">
              <a:ln>
                <a:noFill/>
              </a:ln>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67154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2002290" y="1255972"/>
            <a:ext cx="6124531" cy="954107"/>
          </a:xfrm>
          <a:prstGeom prst="rect">
            <a:avLst/>
          </a:prstGeom>
          <a:noFill/>
        </p:spPr>
        <p:txBody>
          <a:bodyPr wrap="square" rtlCol="0">
            <a:spAutoFit/>
          </a:bodyPr>
          <a:lstStyle/>
          <a:p>
            <a:r>
              <a:rPr lang="nl-NL" sz="2800" b="1" dirty="0"/>
              <a:t>Wat weten we nog van verleden week?</a:t>
            </a:r>
          </a:p>
        </p:txBody>
      </p:sp>
      <p:sp>
        <p:nvSpPr>
          <p:cNvPr id="2" name="Tekstvak 1">
            <a:extLst>
              <a:ext uri="{FF2B5EF4-FFF2-40B4-BE49-F238E27FC236}">
                <a16:creationId xmlns:a16="http://schemas.microsoft.com/office/drawing/2014/main" id="{99D90AE0-95A5-4983-B940-404960687EF2}"/>
              </a:ext>
            </a:extLst>
          </p:cNvPr>
          <p:cNvSpPr txBox="1"/>
          <p:nvPr/>
        </p:nvSpPr>
        <p:spPr>
          <a:xfrm>
            <a:off x="2002289" y="2323025"/>
            <a:ext cx="6507480" cy="3508653"/>
          </a:xfrm>
          <a:prstGeom prst="rect">
            <a:avLst/>
          </a:prstGeom>
          <a:noFill/>
        </p:spPr>
        <p:txBody>
          <a:bodyPr wrap="square" rtlCol="0">
            <a:spAutoFit/>
          </a:bodyPr>
          <a:lstStyle/>
          <a:p>
            <a:r>
              <a:rPr lang="nl-NL" sz="2400" dirty="0"/>
              <a:t>Download </a:t>
            </a:r>
            <a:r>
              <a:rPr lang="nl-NL" sz="2400" dirty="0" err="1"/>
              <a:t>Mentimeter</a:t>
            </a:r>
            <a:r>
              <a:rPr lang="nl-NL" sz="2400" dirty="0"/>
              <a:t> in app store of Google </a:t>
            </a:r>
            <a:r>
              <a:rPr lang="nl-NL" sz="2400" dirty="0" err="1"/>
              <a:t>play</a:t>
            </a:r>
            <a:endParaRPr lang="nl-NL" sz="2400" dirty="0"/>
          </a:p>
          <a:p>
            <a:endParaRPr lang="nl-NL" sz="2400" dirty="0"/>
          </a:p>
          <a:p>
            <a:r>
              <a:rPr lang="nl-NL" sz="2400" dirty="0"/>
              <a:t>Of ga naar </a:t>
            </a:r>
            <a:r>
              <a:rPr lang="nl-NL" sz="2400" dirty="0">
                <a:hlinkClick r:id="rId3"/>
              </a:rPr>
              <a:t>www.menti.com</a:t>
            </a:r>
            <a:endParaRPr lang="nl-NL" sz="2400" dirty="0"/>
          </a:p>
          <a:p>
            <a:endParaRPr lang="nl-NL" sz="2400" dirty="0"/>
          </a:p>
          <a:p>
            <a:r>
              <a:rPr lang="nl-NL" sz="2400" dirty="0"/>
              <a:t>Vul de volgende code in: </a:t>
            </a:r>
          </a:p>
          <a:p>
            <a:endParaRPr lang="nl-NL" sz="2400" dirty="0"/>
          </a:p>
          <a:p>
            <a:r>
              <a:rPr lang="nl-NL" sz="5400" dirty="0"/>
              <a:t> </a:t>
            </a:r>
            <a:r>
              <a:rPr lang="nl-NL" sz="5400" b="1" i="0" dirty="0">
                <a:solidFill>
                  <a:srgbClr val="101834"/>
                </a:solidFill>
                <a:effectLst/>
                <a:latin typeface="MentiText"/>
              </a:rPr>
              <a:t>82 70 41 8</a:t>
            </a:r>
            <a:r>
              <a:rPr lang="nl-NL" sz="5400" b="0" i="0" dirty="0">
                <a:effectLst/>
                <a:latin typeface="MentiText"/>
              </a:rPr>
              <a:t> </a:t>
            </a:r>
            <a:endParaRPr lang="nl-NL" sz="5400" dirty="0"/>
          </a:p>
        </p:txBody>
      </p:sp>
      <p:pic>
        <p:nvPicPr>
          <p:cNvPr id="7" name="Afbeelding 6">
            <a:extLst>
              <a:ext uri="{FF2B5EF4-FFF2-40B4-BE49-F238E27FC236}">
                <a16:creationId xmlns:a16="http://schemas.microsoft.com/office/drawing/2014/main" id="{0092ACC7-EC5D-4048-AD17-08523FC068E9}"/>
              </a:ext>
            </a:extLst>
          </p:cNvPr>
          <p:cNvPicPr>
            <a:picLocks noChangeAspect="1"/>
          </p:cNvPicPr>
          <p:nvPr/>
        </p:nvPicPr>
        <p:blipFill>
          <a:blip r:embed="rId4"/>
          <a:stretch>
            <a:fillRect/>
          </a:stretch>
        </p:blipFill>
        <p:spPr>
          <a:xfrm>
            <a:off x="7536161" y="188641"/>
            <a:ext cx="2754491" cy="1036497"/>
          </a:xfrm>
          <a:prstGeom prst="rect">
            <a:avLst/>
          </a:prstGeom>
        </p:spPr>
      </p:pic>
      <p:pic>
        <p:nvPicPr>
          <p:cNvPr id="8" name="Afbeelding 7">
            <a:extLst>
              <a:ext uri="{FF2B5EF4-FFF2-40B4-BE49-F238E27FC236}">
                <a16:creationId xmlns:a16="http://schemas.microsoft.com/office/drawing/2014/main" id="{53DAA1D3-BF4E-474C-A1BC-A57B33D6FCA3}"/>
              </a:ext>
            </a:extLst>
          </p:cNvPr>
          <p:cNvPicPr>
            <a:picLocks noChangeAspect="1"/>
          </p:cNvPicPr>
          <p:nvPr/>
        </p:nvPicPr>
        <p:blipFill>
          <a:blip r:embed="rId5"/>
          <a:stretch>
            <a:fillRect/>
          </a:stretch>
        </p:blipFill>
        <p:spPr>
          <a:xfrm>
            <a:off x="7331844" y="4726128"/>
            <a:ext cx="2903696" cy="1825758"/>
          </a:xfrm>
          <a:prstGeom prst="rect">
            <a:avLst/>
          </a:prstGeom>
        </p:spPr>
      </p:pic>
      <p:pic>
        <p:nvPicPr>
          <p:cNvPr id="6" name="Afbeelding 5">
            <a:extLst>
              <a:ext uri="{FF2B5EF4-FFF2-40B4-BE49-F238E27FC236}">
                <a16:creationId xmlns:a16="http://schemas.microsoft.com/office/drawing/2014/main" id="{51AA7794-610B-CFC6-D113-2F043AB3090D}"/>
              </a:ext>
            </a:extLst>
          </p:cNvPr>
          <p:cNvPicPr>
            <a:picLocks noChangeAspect="1"/>
          </p:cNvPicPr>
          <p:nvPr/>
        </p:nvPicPr>
        <p:blipFill>
          <a:blip r:embed="rId6"/>
          <a:stretch>
            <a:fillRect/>
          </a:stretch>
        </p:blipFill>
        <p:spPr>
          <a:xfrm>
            <a:off x="7229498" y="3752813"/>
            <a:ext cx="3061154" cy="3152259"/>
          </a:xfrm>
          <a:prstGeom prst="rect">
            <a:avLst/>
          </a:prstGeom>
        </p:spPr>
      </p:pic>
    </p:spTree>
    <p:extLst>
      <p:ext uri="{BB962C8B-B14F-4D97-AF65-F5344CB8AC3E}">
        <p14:creationId xmlns:p14="http://schemas.microsoft.com/office/powerpoint/2010/main" val="236363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Fotosynthese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695660" cy="4738260"/>
          </a:xfrm>
        </p:spPr>
        <p:txBody>
          <a:bodyPr>
            <a:normAutofit/>
          </a:bodyPr>
          <a:lstStyle/>
          <a:p>
            <a:pPr indent="0">
              <a:buNone/>
              <a:defRPr/>
            </a:pPr>
            <a:r>
              <a:rPr lang="nl-NL" dirty="0"/>
              <a:t>Planten kunnen iets wat geen enkel levend wezen kan: </a:t>
            </a:r>
          </a:p>
          <a:p>
            <a:pPr indent="0">
              <a:buNone/>
              <a:defRPr/>
            </a:pPr>
            <a:r>
              <a:rPr lang="nl-NL" dirty="0"/>
              <a:t>Ze maken hun eigen voedsel!</a:t>
            </a:r>
          </a:p>
          <a:p>
            <a:pPr indent="0">
              <a:buNone/>
              <a:defRPr/>
            </a:pPr>
            <a:r>
              <a:rPr lang="nl-NL" dirty="0"/>
              <a:t>Dit heet </a:t>
            </a:r>
            <a:r>
              <a:rPr lang="nl-NL" b="1" dirty="0"/>
              <a:t>autotroof</a:t>
            </a:r>
          </a:p>
          <a:p>
            <a:pPr indent="0">
              <a:buNone/>
              <a:defRPr/>
            </a:pPr>
            <a:endParaRPr lang="nl-NL" dirty="0"/>
          </a:p>
          <a:p>
            <a:pPr indent="0">
              <a:buNone/>
              <a:defRPr/>
            </a:pPr>
            <a:r>
              <a:rPr lang="nl-NL" dirty="0"/>
              <a:t>Autotrofe organismen zijn in staat om zichzelf van energie te voorzien en kunnen energie maken uit: water, CO2 en licht. </a:t>
            </a:r>
          </a:p>
          <a:p>
            <a:pPr indent="0">
              <a:buNone/>
              <a:defRPr/>
            </a:pPr>
            <a:endParaRPr lang="nl-NL" dirty="0"/>
          </a:p>
          <a:p>
            <a:pPr indent="0">
              <a:buNone/>
              <a:defRPr/>
            </a:pPr>
            <a:r>
              <a:rPr lang="nl-NL" dirty="0"/>
              <a:t>Hierdoor zijn ze onafhankelijk van andere organismen voor hun bestaan</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4B3AEDCF-4A9E-4ACD-95BB-77347FDC565D}"/>
              </a:ext>
            </a:extLst>
          </p:cNvPr>
          <p:cNvPicPr>
            <a:picLocks noChangeAspect="1"/>
          </p:cNvPicPr>
          <p:nvPr/>
        </p:nvPicPr>
        <p:blipFill>
          <a:blip r:embed="rId3"/>
          <a:stretch>
            <a:fillRect/>
          </a:stretch>
        </p:blipFill>
        <p:spPr>
          <a:xfrm>
            <a:off x="9266548" y="123383"/>
            <a:ext cx="2845423" cy="2807652"/>
          </a:xfrm>
          <a:prstGeom prst="rect">
            <a:avLst/>
          </a:prstGeom>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Effect transition="in" filter="fade">
                                      <p:cBhvr>
                                        <p:cTn id="26" dur="1000"/>
                                        <p:tgtEl>
                                          <p:spTgt spid="7171">
                                            <p:txEl>
                                              <p:pRg st="6" end="6"/>
                                            </p:txEl>
                                          </p:spTgt>
                                        </p:tgtEl>
                                      </p:cBhvr>
                                    </p:animEffect>
                                    <p:anim calcmode="lin" valueType="num">
                                      <p:cBhvr>
                                        <p:cTn id="27"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C3, C4 en CAM planten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Er zijn 3 vormen van fotosynthese:</a:t>
            </a:r>
          </a:p>
          <a:p>
            <a:pPr indent="0">
              <a:buNone/>
              <a:defRPr/>
            </a:pPr>
            <a:endParaRPr lang="nl-NL" dirty="0"/>
          </a:p>
          <a:p>
            <a:pPr marL="342900" indent="-342900">
              <a:defRPr/>
            </a:pPr>
            <a:r>
              <a:rPr lang="nl-NL" dirty="0"/>
              <a:t>C3 fotosynthese</a:t>
            </a:r>
          </a:p>
          <a:p>
            <a:pPr marL="342900" indent="-342900">
              <a:defRPr/>
            </a:pPr>
            <a:r>
              <a:rPr lang="nl-NL" dirty="0"/>
              <a:t>C4 fotosynthese</a:t>
            </a:r>
          </a:p>
          <a:p>
            <a:pPr marL="342900" indent="-342900">
              <a:defRPr/>
            </a:pPr>
            <a:r>
              <a:rPr lang="nl-NL" dirty="0"/>
              <a:t>CAM fotosynthese</a:t>
            </a:r>
          </a:p>
        </p:txBody>
      </p:sp>
      <p:pic>
        <p:nvPicPr>
          <p:cNvPr id="2" name="Afbeelding 1">
            <a:extLst>
              <a:ext uri="{FF2B5EF4-FFF2-40B4-BE49-F238E27FC236}">
                <a16:creationId xmlns:a16="http://schemas.microsoft.com/office/drawing/2014/main" id="{72D0B020-37B3-4E89-93AF-04575C862949}"/>
              </a:ext>
            </a:extLst>
          </p:cNvPr>
          <p:cNvPicPr>
            <a:picLocks noChangeAspect="1"/>
          </p:cNvPicPr>
          <p:nvPr/>
        </p:nvPicPr>
        <p:blipFill>
          <a:blip r:embed="rId3"/>
          <a:stretch>
            <a:fillRect/>
          </a:stretch>
        </p:blipFill>
        <p:spPr>
          <a:xfrm>
            <a:off x="1283027" y="4110087"/>
            <a:ext cx="7757278" cy="2300140"/>
          </a:xfrm>
          <a:prstGeom prst="rect">
            <a:avLst/>
          </a:prstGeom>
        </p:spPr>
      </p:pic>
    </p:spTree>
    <p:extLst>
      <p:ext uri="{BB962C8B-B14F-4D97-AF65-F5344CB8AC3E}">
        <p14:creationId xmlns:p14="http://schemas.microsoft.com/office/powerpoint/2010/main" val="25036451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C3,C4 en CAM planten</a:t>
            </a:r>
          </a:p>
        </p:txBody>
      </p:sp>
      <p:pic>
        <p:nvPicPr>
          <p:cNvPr id="2" name="Tijdelijke aanduiding voor inhoud 1">
            <a:extLst>
              <a:ext uri="{FF2B5EF4-FFF2-40B4-BE49-F238E27FC236}">
                <a16:creationId xmlns:a16="http://schemas.microsoft.com/office/drawing/2014/main" id="{51C81265-843E-4D16-BAC7-A1869B6F7FF3}"/>
              </a:ext>
            </a:extLst>
          </p:cNvPr>
          <p:cNvPicPr>
            <a:picLocks noGrp="1" noChangeAspect="1"/>
          </p:cNvPicPr>
          <p:nvPr>
            <p:ph idx="1"/>
          </p:nvPr>
        </p:nvPicPr>
        <p:blipFill>
          <a:blip r:embed="rId3"/>
          <a:stretch>
            <a:fillRect/>
          </a:stretch>
        </p:blipFill>
        <p:spPr>
          <a:xfrm>
            <a:off x="358919" y="1807380"/>
            <a:ext cx="2392391" cy="2027288"/>
          </a:xfrm>
          <a:prstGeom prst="rect">
            <a:avLst/>
          </a:prstGeom>
        </p:spPr>
      </p:pic>
      <p:pic>
        <p:nvPicPr>
          <p:cNvPr id="3" name="Afbeelding 2">
            <a:extLst>
              <a:ext uri="{FF2B5EF4-FFF2-40B4-BE49-F238E27FC236}">
                <a16:creationId xmlns:a16="http://schemas.microsoft.com/office/drawing/2014/main" id="{286DADF8-34B9-46EC-87C9-BC88623A136D}"/>
              </a:ext>
            </a:extLst>
          </p:cNvPr>
          <p:cNvPicPr>
            <a:picLocks noChangeAspect="1"/>
          </p:cNvPicPr>
          <p:nvPr/>
        </p:nvPicPr>
        <p:blipFill>
          <a:blip r:embed="rId4"/>
          <a:stretch>
            <a:fillRect/>
          </a:stretch>
        </p:blipFill>
        <p:spPr>
          <a:xfrm>
            <a:off x="3955981" y="1896314"/>
            <a:ext cx="2492847" cy="1849420"/>
          </a:xfrm>
          <a:prstGeom prst="rect">
            <a:avLst/>
          </a:prstGeom>
        </p:spPr>
      </p:pic>
      <p:pic>
        <p:nvPicPr>
          <p:cNvPr id="4" name="Afbeelding 3">
            <a:extLst>
              <a:ext uri="{FF2B5EF4-FFF2-40B4-BE49-F238E27FC236}">
                <a16:creationId xmlns:a16="http://schemas.microsoft.com/office/drawing/2014/main" id="{5B9F1757-DBE8-4972-8478-38EE8BEADA9C}"/>
              </a:ext>
            </a:extLst>
          </p:cNvPr>
          <p:cNvPicPr>
            <a:picLocks noChangeAspect="1"/>
          </p:cNvPicPr>
          <p:nvPr/>
        </p:nvPicPr>
        <p:blipFill>
          <a:blip r:embed="rId5"/>
          <a:stretch>
            <a:fillRect/>
          </a:stretch>
        </p:blipFill>
        <p:spPr>
          <a:xfrm>
            <a:off x="7401361" y="1896314"/>
            <a:ext cx="2305448" cy="1745726"/>
          </a:xfrm>
          <a:prstGeom prst="rect">
            <a:avLst/>
          </a:prstGeom>
        </p:spPr>
      </p:pic>
      <p:pic>
        <p:nvPicPr>
          <p:cNvPr id="5" name="Afbeelding 4">
            <a:extLst>
              <a:ext uri="{FF2B5EF4-FFF2-40B4-BE49-F238E27FC236}">
                <a16:creationId xmlns:a16="http://schemas.microsoft.com/office/drawing/2014/main" id="{93FA00CB-E2A3-41D7-BC1B-BC1381DFF4BC}"/>
              </a:ext>
            </a:extLst>
          </p:cNvPr>
          <p:cNvPicPr>
            <a:picLocks noChangeAspect="1"/>
          </p:cNvPicPr>
          <p:nvPr/>
        </p:nvPicPr>
        <p:blipFill>
          <a:blip r:embed="rId6"/>
          <a:stretch>
            <a:fillRect/>
          </a:stretch>
        </p:blipFill>
        <p:spPr>
          <a:xfrm>
            <a:off x="7401361" y="4176073"/>
            <a:ext cx="4365114" cy="2475191"/>
          </a:xfrm>
          <a:prstGeom prst="rect">
            <a:avLst/>
          </a:prstGeom>
        </p:spPr>
      </p:pic>
      <p:pic>
        <p:nvPicPr>
          <p:cNvPr id="6" name="Afbeelding 5">
            <a:extLst>
              <a:ext uri="{FF2B5EF4-FFF2-40B4-BE49-F238E27FC236}">
                <a16:creationId xmlns:a16="http://schemas.microsoft.com/office/drawing/2014/main" id="{EC674C28-DFD6-4BCE-89AF-1F93A526F2EF}"/>
              </a:ext>
            </a:extLst>
          </p:cNvPr>
          <p:cNvPicPr>
            <a:picLocks noChangeAspect="1"/>
          </p:cNvPicPr>
          <p:nvPr/>
        </p:nvPicPr>
        <p:blipFill>
          <a:blip r:embed="rId7"/>
          <a:stretch>
            <a:fillRect/>
          </a:stretch>
        </p:blipFill>
        <p:spPr>
          <a:xfrm>
            <a:off x="3957894" y="4314193"/>
            <a:ext cx="3376118" cy="2198950"/>
          </a:xfrm>
          <a:prstGeom prst="rect">
            <a:avLst/>
          </a:prstGeom>
        </p:spPr>
      </p:pic>
      <p:pic>
        <p:nvPicPr>
          <p:cNvPr id="7" name="Afbeelding 6">
            <a:extLst>
              <a:ext uri="{FF2B5EF4-FFF2-40B4-BE49-F238E27FC236}">
                <a16:creationId xmlns:a16="http://schemas.microsoft.com/office/drawing/2014/main" id="{589B347C-A80C-4290-9DCB-84ACAA429A62}"/>
              </a:ext>
            </a:extLst>
          </p:cNvPr>
          <p:cNvPicPr>
            <a:picLocks noChangeAspect="1"/>
          </p:cNvPicPr>
          <p:nvPr/>
        </p:nvPicPr>
        <p:blipFill>
          <a:blip r:embed="rId8"/>
          <a:stretch>
            <a:fillRect/>
          </a:stretch>
        </p:blipFill>
        <p:spPr>
          <a:xfrm>
            <a:off x="128591" y="3834668"/>
            <a:ext cx="3505504" cy="2816596"/>
          </a:xfrm>
          <a:prstGeom prst="rect">
            <a:avLst/>
          </a:prstGeom>
        </p:spPr>
      </p:pic>
      <p:pic>
        <p:nvPicPr>
          <p:cNvPr id="8" name="Afbeelding 7">
            <a:extLst>
              <a:ext uri="{FF2B5EF4-FFF2-40B4-BE49-F238E27FC236}">
                <a16:creationId xmlns:a16="http://schemas.microsoft.com/office/drawing/2014/main" id="{F4BF27A4-2AF0-4000-B253-486A2BEB7B09}"/>
              </a:ext>
            </a:extLst>
          </p:cNvPr>
          <p:cNvPicPr>
            <a:picLocks noChangeAspect="1"/>
          </p:cNvPicPr>
          <p:nvPr/>
        </p:nvPicPr>
        <p:blipFill>
          <a:blip r:embed="rId9"/>
          <a:stretch>
            <a:fillRect/>
          </a:stretch>
        </p:blipFill>
        <p:spPr>
          <a:xfrm>
            <a:off x="9121464" y="132907"/>
            <a:ext cx="2847975" cy="1609725"/>
          </a:xfrm>
          <a:prstGeom prst="rect">
            <a:avLst/>
          </a:prstGeom>
        </p:spPr>
      </p:pic>
    </p:spTree>
    <p:extLst>
      <p:ext uri="{BB962C8B-B14F-4D97-AF65-F5344CB8AC3E}">
        <p14:creationId xmlns:p14="http://schemas.microsoft.com/office/powerpoint/2010/main" val="535271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Enkele begrippen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49827" y="1619622"/>
            <a:ext cx="6796693" cy="4738260"/>
          </a:xfrm>
        </p:spPr>
        <p:txBody>
          <a:bodyPr>
            <a:normAutofit/>
          </a:bodyPr>
          <a:lstStyle/>
          <a:p>
            <a:pPr indent="0">
              <a:buNone/>
              <a:defRPr/>
            </a:pPr>
            <a:r>
              <a:rPr lang="nl-NL" dirty="0"/>
              <a:t>Synthese = 	samenvoegen van ongelijke stoffen</a:t>
            </a:r>
          </a:p>
          <a:p>
            <a:pPr indent="0">
              <a:buNone/>
              <a:defRPr/>
            </a:pPr>
            <a:endParaRPr lang="nl-NL" dirty="0"/>
          </a:p>
          <a:p>
            <a:pPr indent="0">
              <a:buNone/>
              <a:defRPr/>
            </a:pPr>
            <a:endParaRPr lang="nl-NL" dirty="0"/>
          </a:p>
          <a:p>
            <a:pPr indent="0">
              <a:buNone/>
              <a:defRPr/>
            </a:pPr>
            <a:endParaRPr lang="nl-NL" dirty="0"/>
          </a:p>
          <a:p>
            <a:pPr indent="0">
              <a:buNone/>
              <a:defRPr/>
            </a:pPr>
            <a:r>
              <a:rPr lang="nl-NL" dirty="0"/>
              <a:t>Assimilatie = 	opbouw van enkelvoudig naar 		meervoudig → energie voor nodig </a:t>
            </a:r>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19EBEB52-808E-446C-8C9F-D8CD99ADABCF}"/>
              </a:ext>
            </a:extLst>
          </p:cNvPr>
          <p:cNvPicPr>
            <a:picLocks noChangeAspect="1"/>
          </p:cNvPicPr>
          <p:nvPr/>
        </p:nvPicPr>
        <p:blipFill>
          <a:blip r:embed="rId3"/>
          <a:stretch>
            <a:fillRect/>
          </a:stretch>
        </p:blipFill>
        <p:spPr>
          <a:xfrm>
            <a:off x="8722937" y="1312648"/>
            <a:ext cx="2389839" cy="1420491"/>
          </a:xfrm>
          <a:prstGeom prst="rect">
            <a:avLst/>
          </a:prstGeom>
        </p:spPr>
      </p:pic>
      <p:pic>
        <p:nvPicPr>
          <p:cNvPr id="3" name="Afbeelding 2">
            <a:extLst>
              <a:ext uri="{FF2B5EF4-FFF2-40B4-BE49-F238E27FC236}">
                <a16:creationId xmlns:a16="http://schemas.microsoft.com/office/drawing/2014/main" id="{25A43100-B595-4503-8109-6ECA49C2119F}"/>
              </a:ext>
            </a:extLst>
          </p:cNvPr>
          <p:cNvPicPr>
            <a:picLocks noChangeAspect="1"/>
          </p:cNvPicPr>
          <p:nvPr/>
        </p:nvPicPr>
        <p:blipFill>
          <a:blip r:embed="rId4"/>
          <a:stretch>
            <a:fillRect/>
          </a:stretch>
        </p:blipFill>
        <p:spPr>
          <a:xfrm>
            <a:off x="8547569" y="4280006"/>
            <a:ext cx="3029081" cy="2077876"/>
          </a:xfrm>
          <a:prstGeom prst="rect">
            <a:avLst/>
          </a:prstGeom>
        </p:spPr>
      </p:pic>
    </p:spTree>
    <p:extLst>
      <p:ext uri="{BB962C8B-B14F-4D97-AF65-F5344CB8AC3E}">
        <p14:creationId xmlns:p14="http://schemas.microsoft.com/office/powerpoint/2010/main" val="1753835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Fotosynthese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Wat we normaal fotosynthese noemen zijn eigenlijk 2 processen:</a:t>
            </a:r>
          </a:p>
          <a:p>
            <a:pPr indent="0">
              <a:buNone/>
              <a:defRPr/>
            </a:pPr>
            <a:endParaRPr lang="nl-NL" dirty="0"/>
          </a:p>
          <a:p>
            <a:pPr marL="342900" indent="-342900">
              <a:defRPr/>
            </a:pPr>
            <a:r>
              <a:rPr lang="nl-NL" dirty="0"/>
              <a:t>Lichtreactie</a:t>
            </a:r>
          </a:p>
          <a:p>
            <a:pPr marL="342900" indent="-342900">
              <a:defRPr/>
            </a:pPr>
            <a:r>
              <a:rPr lang="nl-NL" dirty="0"/>
              <a:t>Donker reactie</a:t>
            </a:r>
          </a:p>
          <a:p>
            <a:pPr marL="342900" indent="-342900">
              <a:defRPr/>
            </a:pPr>
            <a:endParaRPr lang="nl-NL" dirty="0"/>
          </a:p>
          <a:p>
            <a:pPr indent="0">
              <a:buNone/>
              <a:defRPr/>
            </a:pPr>
            <a:r>
              <a:rPr lang="nl-NL" dirty="0"/>
              <a:t>De lichtreactie levert de energie die nodig is voor de donker reactie (voor de vorming van suikers).</a:t>
            </a:r>
          </a:p>
          <a:p>
            <a:pPr marL="342900" indent="-342900">
              <a:defRPr/>
            </a:pPr>
            <a:endParaRPr lang="nl-NL" dirty="0"/>
          </a:p>
        </p:txBody>
      </p:sp>
      <p:pic>
        <p:nvPicPr>
          <p:cNvPr id="2" name="Afbeelding 1">
            <a:extLst>
              <a:ext uri="{FF2B5EF4-FFF2-40B4-BE49-F238E27FC236}">
                <a16:creationId xmlns:a16="http://schemas.microsoft.com/office/drawing/2014/main" id="{4FD310A6-BA97-E8B5-D325-6A0CCF703008}"/>
              </a:ext>
            </a:extLst>
          </p:cNvPr>
          <p:cNvPicPr>
            <a:picLocks noChangeAspect="1"/>
          </p:cNvPicPr>
          <p:nvPr/>
        </p:nvPicPr>
        <p:blipFill>
          <a:blip r:embed="rId3"/>
          <a:stretch>
            <a:fillRect/>
          </a:stretch>
        </p:blipFill>
        <p:spPr>
          <a:xfrm>
            <a:off x="8671413" y="921239"/>
            <a:ext cx="2762250" cy="1657350"/>
          </a:xfrm>
          <a:prstGeom prst="rect">
            <a:avLst/>
          </a:prstGeom>
        </p:spPr>
      </p:pic>
    </p:spTree>
    <p:extLst>
      <p:ext uri="{BB962C8B-B14F-4D97-AF65-F5344CB8AC3E}">
        <p14:creationId xmlns:p14="http://schemas.microsoft.com/office/powerpoint/2010/main" val="435147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A19EB-BADE-474A-91BD-35E5F319F46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8fa185b-b6f4-4426-890a-edc6532e8d4f"/>
    <ds:schemaRef ds:uri="521c7c86-cc27-4cef-8605-4ebb03422227"/>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11434F-F084-4432-98AC-FC021F046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859</TotalTime>
  <Words>1341</Words>
  <Application>Microsoft Office PowerPoint</Application>
  <PresentationFormat>Breedbeeld</PresentationFormat>
  <Paragraphs>188</Paragraphs>
  <Slides>31</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Arial</vt:lpstr>
      <vt:lpstr>Calibri</vt:lpstr>
      <vt:lpstr>Calibri Light</vt:lpstr>
      <vt:lpstr>MentiText</vt:lpstr>
      <vt:lpstr>Söhne</vt:lpstr>
      <vt:lpstr>Kantoorthema</vt:lpstr>
      <vt:lpstr>PowerPoint-presentatie</vt:lpstr>
      <vt:lpstr>Aftrap</vt:lpstr>
      <vt:lpstr>Blok 1</vt:lpstr>
      <vt:lpstr>PowerPoint-presentatie</vt:lpstr>
      <vt:lpstr>Fotosynthese</vt:lpstr>
      <vt:lpstr>C3, C4 en CAM planten</vt:lpstr>
      <vt:lpstr>C3,C4 en CAM planten</vt:lpstr>
      <vt:lpstr>Enkele begrippen</vt:lpstr>
      <vt:lpstr>Fotosynthese</vt:lpstr>
      <vt:lpstr>Lichtreactie</vt:lpstr>
      <vt:lpstr>Lichtreactie</vt:lpstr>
      <vt:lpstr>Lichtreactie</vt:lpstr>
      <vt:lpstr>Lichtreactie</vt:lpstr>
      <vt:lpstr>Lichtreactie</vt:lpstr>
      <vt:lpstr>Donkerreactie (Calvincyclus)</vt:lpstr>
      <vt:lpstr>Donkerreactie (Calvincyclus)</vt:lpstr>
      <vt:lpstr>Lichtreactie</vt:lpstr>
      <vt:lpstr>Donkerreactie (Calvincyclus)</vt:lpstr>
      <vt:lpstr>Donkerreactie (Calvincyclus)</vt:lpstr>
      <vt:lpstr>Totale reactie</vt:lpstr>
      <vt:lpstr>Vragen niveau 2-3-4</vt:lpstr>
      <vt:lpstr>Vragen niveau 4</vt:lpstr>
      <vt:lpstr>Lichtreactie</vt:lpstr>
      <vt:lpstr>Foto fluorescentie</vt:lpstr>
      <vt:lpstr>Foto fluorescentie</vt:lpstr>
      <vt:lpstr>Foto fluorescentie</vt:lpstr>
      <vt:lpstr>Foto fluorescentie</vt:lpstr>
      <vt:lpstr>Foto fluorescentie</vt:lpstr>
      <vt:lpstr>Vragen niveau 2-3 (vragen niveau 4 volgende pagina)</vt:lpstr>
      <vt:lpstr>Vragen niveau 4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113</cp:revision>
  <dcterms:created xsi:type="dcterms:W3CDTF">2020-11-10T08:38:03Z</dcterms:created>
  <dcterms:modified xsi:type="dcterms:W3CDTF">2023-09-27T18:08:59Z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